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9"/>
  </p:notesMasterIdLst>
  <p:sldIdLst>
    <p:sldId id="256" r:id="rId6"/>
    <p:sldId id="257" r:id="rId7"/>
    <p:sldId id="259"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1338" y="-102"/>
      </p:cViewPr>
      <p:guideLst>
        <p:guide orient="horz" pos="2160"/>
        <p:guide pos="28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E65AA-312F-440E-9FBB-4D4BD1092521}" type="datetimeFigureOut">
              <a:rPr lang="es-MX" smtClean="0"/>
              <a:t>20/01/2017</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3823E-83FF-4D94-A7FC-A49F063C6FCF}" type="slidenum">
              <a:rPr lang="es-MX" smtClean="0"/>
              <a:t>‹Nº›</a:t>
            </a:fld>
            <a:endParaRPr lang="es-MX"/>
          </a:p>
        </p:txBody>
      </p:sp>
    </p:spTree>
    <p:extLst>
      <p:ext uri="{BB962C8B-B14F-4D97-AF65-F5344CB8AC3E}">
        <p14:creationId xmlns:p14="http://schemas.microsoft.com/office/powerpoint/2010/main" val="2599854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A03823E-83FF-4D94-A7FC-A49F063C6FCF}" type="slidenum">
              <a:rPr lang="es-MX" smtClean="0"/>
              <a:t>3</a:t>
            </a:fld>
            <a:endParaRPr lang="es-MX"/>
          </a:p>
        </p:txBody>
      </p:sp>
    </p:spTree>
    <p:extLst>
      <p:ext uri="{BB962C8B-B14F-4D97-AF65-F5344CB8AC3E}">
        <p14:creationId xmlns:p14="http://schemas.microsoft.com/office/powerpoint/2010/main" val="2989425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n-US"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445F04DB-FC0A-D941-A48B-BE9D179AA971}" type="datetimeFigureOut">
              <a:rPr lang="es-ES" smtClean="0"/>
              <a:t>20/01/2017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F14699C-5F98-5B4B-95EA-45BD94F6857E}" type="slidenum">
              <a:rPr lang="es-ES" smtClean="0"/>
              <a:t>‹Nº›</a:t>
            </a:fld>
            <a:endParaRPr lang="es-ES"/>
          </a:p>
        </p:txBody>
      </p:sp>
    </p:spTree>
    <p:extLst>
      <p:ext uri="{BB962C8B-B14F-4D97-AF65-F5344CB8AC3E}">
        <p14:creationId xmlns:p14="http://schemas.microsoft.com/office/powerpoint/2010/main" val="2932743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3331365" y="128832"/>
            <a:ext cx="3874324" cy="699373"/>
          </a:xfrm>
          <a:prstGeom prst="rect">
            <a:avLst/>
          </a:prstGeom>
        </p:spPr>
        <p:txBody>
          <a:bodyPr/>
          <a:lstStyle/>
          <a:p>
            <a:r>
              <a:rPr lang="en-US"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p>
            <a:fld id="{445F04DB-FC0A-D941-A48B-BE9D179AA971}" type="datetimeFigureOut">
              <a:rPr lang="es-ES" smtClean="0"/>
              <a:t>20/01/2017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F14699C-5F98-5B4B-95EA-45BD94F6857E}" type="slidenum">
              <a:rPr lang="es-ES" smtClean="0"/>
              <a:t>‹Nº›</a:t>
            </a:fld>
            <a:endParaRPr lang="es-ES"/>
          </a:p>
        </p:txBody>
      </p:sp>
    </p:spTree>
    <p:extLst>
      <p:ext uri="{BB962C8B-B14F-4D97-AF65-F5344CB8AC3E}">
        <p14:creationId xmlns:p14="http://schemas.microsoft.com/office/powerpoint/2010/main" val="377392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en-US"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p>
            <a:fld id="{445F04DB-FC0A-D941-A48B-BE9D179AA971}" type="datetimeFigureOut">
              <a:rPr lang="es-ES" smtClean="0"/>
              <a:t>20/01/2017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F14699C-5F98-5B4B-95EA-45BD94F6857E}" type="slidenum">
              <a:rPr lang="es-ES" smtClean="0"/>
              <a:t>‹Nº›</a:t>
            </a:fld>
            <a:endParaRPr lang="es-ES"/>
          </a:p>
        </p:txBody>
      </p:sp>
    </p:spTree>
    <p:extLst>
      <p:ext uri="{BB962C8B-B14F-4D97-AF65-F5344CB8AC3E}">
        <p14:creationId xmlns:p14="http://schemas.microsoft.com/office/powerpoint/2010/main" val="1477415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331365" y="128832"/>
            <a:ext cx="3874324" cy="699373"/>
          </a:xfrm>
          <a:prstGeom prst="rect">
            <a:avLst/>
          </a:prstGeom>
        </p:spPr>
        <p:txBody>
          <a:bodyPr/>
          <a:lstStyle/>
          <a:p>
            <a:r>
              <a:rPr lang="en-US" smtClean="0"/>
              <a:t>Clic para editar título</a:t>
            </a:r>
            <a:endParaRPr lang="es-ES"/>
          </a:p>
        </p:txBody>
      </p:sp>
      <p:sp>
        <p:nvSpPr>
          <p:cNvPr id="3" name="Marcador de contenido 2"/>
          <p:cNvSpPr>
            <a:spLocks noGrp="1"/>
          </p:cNvSpPr>
          <p:nvPr>
            <p:ph idx="1"/>
          </p:nvPr>
        </p:nvSpPr>
        <p:spPr/>
        <p:txBody>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p>
            <a:fld id="{445F04DB-FC0A-D941-A48B-BE9D179AA971}" type="datetimeFigureOut">
              <a:rPr lang="es-ES" smtClean="0"/>
              <a:t>20/01/2017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F14699C-5F98-5B4B-95EA-45BD94F6857E}" type="slidenum">
              <a:rPr lang="es-ES" smtClean="0"/>
              <a:t>‹Nº›</a:t>
            </a:fld>
            <a:endParaRPr lang="es-ES"/>
          </a:p>
        </p:txBody>
      </p:sp>
    </p:spTree>
    <p:extLst>
      <p:ext uri="{BB962C8B-B14F-4D97-AF65-F5344CB8AC3E}">
        <p14:creationId xmlns:p14="http://schemas.microsoft.com/office/powerpoint/2010/main" val="2599114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Haga clic para modificar el estilo de texto del patrón</a:t>
            </a:r>
          </a:p>
        </p:txBody>
      </p:sp>
      <p:sp>
        <p:nvSpPr>
          <p:cNvPr id="4" name="Marcador de fecha 3"/>
          <p:cNvSpPr>
            <a:spLocks noGrp="1"/>
          </p:cNvSpPr>
          <p:nvPr>
            <p:ph type="dt" sz="half" idx="10"/>
          </p:nvPr>
        </p:nvSpPr>
        <p:spPr/>
        <p:txBody>
          <a:bodyPr/>
          <a:lstStyle/>
          <a:p>
            <a:fld id="{445F04DB-FC0A-D941-A48B-BE9D179AA971}" type="datetimeFigureOut">
              <a:rPr lang="es-ES" smtClean="0"/>
              <a:t>20/01/2017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F14699C-5F98-5B4B-95EA-45BD94F6857E}" type="slidenum">
              <a:rPr lang="es-ES" smtClean="0"/>
              <a:t>‹Nº›</a:t>
            </a:fld>
            <a:endParaRPr lang="es-ES"/>
          </a:p>
        </p:txBody>
      </p:sp>
    </p:spTree>
    <p:extLst>
      <p:ext uri="{BB962C8B-B14F-4D97-AF65-F5344CB8AC3E}">
        <p14:creationId xmlns:p14="http://schemas.microsoft.com/office/powerpoint/2010/main" val="173883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331365" y="128832"/>
            <a:ext cx="3874324" cy="699373"/>
          </a:xfrm>
          <a:prstGeom prst="rect">
            <a:avLst/>
          </a:prstGeom>
        </p:spPr>
        <p:txBody>
          <a:bodyPr/>
          <a:lstStyle/>
          <a:p>
            <a:r>
              <a:rPr lang="en-US"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5" name="Marcador de fecha 4"/>
          <p:cNvSpPr>
            <a:spLocks noGrp="1"/>
          </p:cNvSpPr>
          <p:nvPr>
            <p:ph type="dt" sz="half" idx="10"/>
          </p:nvPr>
        </p:nvSpPr>
        <p:spPr/>
        <p:txBody>
          <a:bodyPr/>
          <a:lstStyle/>
          <a:p>
            <a:fld id="{445F04DB-FC0A-D941-A48B-BE9D179AA971}" type="datetimeFigureOut">
              <a:rPr lang="es-ES" smtClean="0"/>
              <a:t>20/01/2017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F14699C-5F98-5B4B-95EA-45BD94F6857E}" type="slidenum">
              <a:rPr lang="es-ES" smtClean="0"/>
              <a:t>‹Nº›</a:t>
            </a:fld>
            <a:endParaRPr lang="es-ES"/>
          </a:p>
        </p:txBody>
      </p:sp>
    </p:spTree>
    <p:extLst>
      <p:ext uri="{BB962C8B-B14F-4D97-AF65-F5344CB8AC3E}">
        <p14:creationId xmlns:p14="http://schemas.microsoft.com/office/powerpoint/2010/main" val="981463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3331365" y="128832"/>
            <a:ext cx="3874324" cy="699373"/>
          </a:xfrm>
          <a:prstGeom prst="rect">
            <a:avLst/>
          </a:prstGeom>
        </p:spPr>
        <p:txBody>
          <a:bodyPr/>
          <a:lstStyle>
            <a:lvl1pPr>
              <a:defRPr/>
            </a:lvl1pPr>
          </a:lstStyle>
          <a:p>
            <a:r>
              <a:rPr lang="en-US"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7" name="Marcador de fecha 6"/>
          <p:cNvSpPr>
            <a:spLocks noGrp="1"/>
          </p:cNvSpPr>
          <p:nvPr>
            <p:ph type="dt" sz="half" idx="10"/>
          </p:nvPr>
        </p:nvSpPr>
        <p:spPr/>
        <p:txBody>
          <a:bodyPr/>
          <a:lstStyle/>
          <a:p>
            <a:fld id="{445F04DB-FC0A-D941-A48B-BE9D179AA971}" type="datetimeFigureOut">
              <a:rPr lang="es-ES" smtClean="0"/>
              <a:t>20/01/2017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F14699C-5F98-5B4B-95EA-45BD94F6857E}" type="slidenum">
              <a:rPr lang="es-ES" smtClean="0"/>
              <a:t>‹Nº›</a:t>
            </a:fld>
            <a:endParaRPr lang="es-ES"/>
          </a:p>
        </p:txBody>
      </p:sp>
    </p:spTree>
    <p:extLst>
      <p:ext uri="{BB962C8B-B14F-4D97-AF65-F5344CB8AC3E}">
        <p14:creationId xmlns:p14="http://schemas.microsoft.com/office/powerpoint/2010/main" val="941111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3331365" y="128832"/>
            <a:ext cx="3874324" cy="699373"/>
          </a:xfrm>
          <a:prstGeom prst="rect">
            <a:avLst/>
          </a:prstGeom>
        </p:spPr>
        <p:txBody>
          <a:bodyPr/>
          <a:lstStyle/>
          <a:p>
            <a:r>
              <a:rPr lang="en-US" smtClean="0"/>
              <a:t>Clic para editar título</a:t>
            </a:r>
            <a:endParaRPr lang="es-ES"/>
          </a:p>
        </p:txBody>
      </p:sp>
      <p:sp>
        <p:nvSpPr>
          <p:cNvPr id="3" name="Marcador de fecha 2"/>
          <p:cNvSpPr>
            <a:spLocks noGrp="1"/>
          </p:cNvSpPr>
          <p:nvPr>
            <p:ph type="dt" sz="half" idx="10"/>
          </p:nvPr>
        </p:nvSpPr>
        <p:spPr/>
        <p:txBody>
          <a:bodyPr/>
          <a:lstStyle/>
          <a:p>
            <a:fld id="{445F04DB-FC0A-D941-A48B-BE9D179AA971}" type="datetimeFigureOut">
              <a:rPr lang="es-ES" smtClean="0"/>
              <a:t>20/01/2017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F14699C-5F98-5B4B-95EA-45BD94F6857E}" type="slidenum">
              <a:rPr lang="es-ES" smtClean="0"/>
              <a:t>‹Nº›</a:t>
            </a:fld>
            <a:endParaRPr lang="es-ES"/>
          </a:p>
        </p:txBody>
      </p:sp>
    </p:spTree>
    <p:extLst>
      <p:ext uri="{BB962C8B-B14F-4D97-AF65-F5344CB8AC3E}">
        <p14:creationId xmlns:p14="http://schemas.microsoft.com/office/powerpoint/2010/main" val="3023106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45F04DB-FC0A-D941-A48B-BE9D179AA971}" type="datetimeFigureOut">
              <a:rPr lang="es-ES" smtClean="0"/>
              <a:t>20/01/2017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F14699C-5F98-5B4B-95EA-45BD94F6857E}" type="slidenum">
              <a:rPr lang="es-ES" smtClean="0"/>
              <a:t>‹Nº›</a:t>
            </a:fld>
            <a:endParaRPr lang="es-ES"/>
          </a:p>
        </p:txBody>
      </p:sp>
    </p:spTree>
    <p:extLst>
      <p:ext uri="{BB962C8B-B14F-4D97-AF65-F5344CB8AC3E}">
        <p14:creationId xmlns:p14="http://schemas.microsoft.com/office/powerpoint/2010/main" val="273400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Haga clic para modificar el estilo de texto del patrón</a:t>
            </a:r>
          </a:p>
        </p:txBody>
      </p:sp>
      <p:sp>
        <p:nvSpPr>
          <p:cNvPr id="5" name="Marcador de fecha 4"/>
          <p:cNvSpPr>
            <a:spLocks noGrp="1"/>
          </p:cNvSpPr>
          <p:nvPr>
            <p:ph type="dt" sz="half" idx="10"/>
          </p:nvPr>
        </p:nvSpPr>
        <p:spPr/>
        <p:txBody>
          <a:bodyPr/>
          <a:lstStyle/>
          <a:p>
            <a:fld id="{445F04DB-FC0A-D941-A48B-BE9D179AA971}" type="datetimeFigureOut">
              <a:rPr lang="es-ES" smtClean="0"/>
              <a:t>20/01/2017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F14699C-5F98-5B4B-95EA-45BD94F6857E}" type="slidenum">
              <a:rPr lang="es-ES" smtClean="0"/>
              <a:t>‹Nº›</a:t>
            </a:fld>
            <a:endParaRPr lang="es-ES"/>
          </a:p>
        </p:txBody>
      </p:sp>
    </p:spTree>
    <p:extLst>
      <p:ext uri="{BB962C8B-B14F-4D97-AF65-F5344CB8AC3E}">
        <p14:creationId xmlns:p14="http://schemas.microsoft.com/office/powerpoint/2010/main" val="188139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Haga clic para modificar el estilo de texto del patrón</a:t>
            </a:r>
          </a:p>
        </p:txBody>
      </p:sp>
      <p:sp>
        <p:nvSpPr>
          <p:cNvPr id="5" name="Marcador de fecha 4"/>
          <p:cNvSpPr>
            <a:spLocks noGrp="1"/>
          </p:cNvSpPr>
          <p:nvPr>
            <p:ph type="dt" sz="half" idx="10"/>
          </p:nvPr>
        </p:nvSpPr>
        <p:spPr/>
        <p:txBody>
          <a:bodyPr/>
          <a:lstStyle/>
          <a:p>
            <a:fld id="{445F04DB-FC0A-D941-A48B-BE9D179AA971}" type="datetimeFigureOut">
              <a:rPr lang="es-ES" smtClean="0"/>
              <a:t>20/01/2017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F14699C-5F98-5B4B-95EA-45BD94F6857E}" type="slidenum">
              <a:rPr lang="es-ES" smtClean="0"/>
              <a:t>‹Nº›</a:t>
            </a:fld>
            <a:endParaRPr lang="es-ES"/>
          </a:p>
        </p:txBody>
      </p:sp>
    </p:spTree>
    <p:extLst>
      <p:ext uri="{BB962C8B-B14F-4D97-AF65-F5344CB8AC3E}">
        <p14:creationId xmlns:p14="http://schemas.microsoft.com/office/powerpoint/2010/main" val="464652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p:cNvSpPr/>
          <p:nvPr userDrawn="1"/>
        </p:nvSpPr>
        <p:spPr>
          <a:xfrm>
            <a:off x="0" y="6361113"/>
            <a:ext cx="9144000" cy="496887"/>
          </a:xfrm>
          <a:prstGeom prst="rect">
            <a:avLst/>
          </a:prstGeom>
          <a:gradFill>
            <a:gsLst>
              <a:gs pos="0">
                <a:schemeClr val="bg1">
                  <a:lumMod val="75000"/>
                </a:schemeClr>
              </a:gs>
              <a:gs pos="100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err="1" smtClean="0"/>
              <a:t>Haga</a:t>
            </a:r>
            <a:r>
              <a:rPr lang="en-US" dirty="0" smtClean="0"/>
              <a:t> </a:t>
            </a:r>
            <a:r>
              <a:rPr lang="en-US" dirty="0" err="1" smtClean="0"/>
              <a:t>clic</a:t>
            </a:r>
            <a:r>
              <a:rPr lang="en-US" dirty="0" smtClean="0"/>
              <a:t> </a:t>
            </a:r>
            <a:r>
              <a:rPr lang="en-US" dirty="0" err="1" smtClean="0"/>
              <a:t>para</a:t>
            </a:r>
            <a:r>
              <a:rPr lang="en-US" dirty="0" smtClean="0"/>
              <a:t> </a:t>
            </a:r>
            <a:r>
              <a:rPr lang="en-US" dirty="0" err="1" smtClean="0"/>
              <a:t>modificar</a:t>
            </a:r>
            <a:r>
              <a:rPr lang="en-US" dirty="0" smtClean="0"/>
              <a:t> el </a:t>
            </a:r>
            <a:r>
              <a:rPr lang="en-US" dirty="0" err="1" smtClean="0"/>
              <a:t>estilo</a:t>
            </a:r>
            <a:r>
              <a:rPr lang="en-US" dirty="0" smtClean="0"/>
              <a:t> de </a:t>
            </a:r>
            <a:r>
              <a:rPr lang="en-US" dirty="0" err="1" smtClean="0"/>
              <a:t>texto</a:t>
            </a:r>
            <a:r>
              <a:rPr lang="en-US" dirty="0" smtClean="0"/>
              <a:t> del </a:t>
            </a:r>
            <a:r>
              <a:rPr lang="en-US" dirty="0" err="1" smtClean="0"/>
              <a:t>patrón</a:t>
            </a:r>
            <a:endParaRPr lang="en-US" dirty="0" smtClean="0"/>
          </a:p>
          <a:p>
            <a:pPr lvl="1"/>
            <a:r>
              <a:rPr lang="en-US" dirty="0" smtClean="0"/>
              <a:t>Segundo </a:t>
            </a:r>
            <a:r>
              <a:rPr lang="en-US" dirty="0" err="1" smtClean="0"/>
              <a:t>nivel</a:t>
            </a:r>
            <a:endParaRPr lang="en-US" dirty="0" smtClean="0"/>
          </a:p>
          <a:p>
            <a:pPr lvl="2"/>
            <a:r>
              <a:rPr lang="en-US" dirty="0" err="1" smtClean="0"/>
              <a:t>Tercer</a:t>
            </a:r>
            <a:r>
              <a:rPr lang="en-US" dirty="0" smtClean="0"/>
              <a:t> </a:t>
            </a:r>
            <a:r>
              <a:rPr lang="en-US" dirty="0" err="1" smtClean="0"/>
              <a:t>nivel</a:t>
            </a:r>
            <a:endParaRPr lang="en-US" dirty="0" smtClean="0"/>
          </a:p>
          <a:p>
            <a:pPr lvl="3"/>
            <a:r>
              <a:rPr lang="en-US" dirty="0" smtClean="0"/>
              <a:t>Cuarto </a:t>
            </a:r>
            <a:r>
              <a:rPr lang="en-US" dirty="0" err="1" smtClean="0"/>
              <a:t>nivel</a:t>
            </a:r>
            <a:endParaRPr lang="en-US" dirty="0" smtClean="0"/>
          </a:p>
          <a:p>
            <a:pPr lvl="4"/>
            <a:r>
              <a:rPr lang="en-US" dirty="0" err="1" smtClean="0"/>
              <a:t>Quinto</a:t>
            </a:r>
            <a:r>
              <a:rPr lang="en-US" dirty="0" smtClean="0"/>
              <a:t> </a:t>
            </a:r>
            <a:r>
              <a:rPr lang="en-US" dirty="0" err="1" smtClean="0"/>
              <a:t>nivel</a:t>
            </a:r>
            <a:endParaRPr lang="es-ES" dirty="0"/>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F04DB-FC0A-D941-A48B-BE9D179AA971}" type="datetimeFigureOut">
              <a:rPr lang="es-ES" smtClean="0"/>
              <a:t>20/01/2017</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pic>
        <p:nvPicPr>
          <p:cNvPr id="2" name="Imagen 1" descr="Barra logos Agosto2016.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8600" y="129259"/>
            <a:ext cx="8674608" cy="1459992"/>
          </a:xfrm>
          <a:prstGeom prst="rect">
            <a:avLst/>
          </a:prstGeom>
        </p:spPr>
      </p:pic>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4699C-5F98-5B4B-95EA-45BD94F6857E}" type="slidenum">
              <a:rPr lang="es-ES" smtClean="0"/>
              <a:t>‹Nº›</a:t>
            </a:fld>
            <a:endParaRPr lang="es-ES"/>
          </a:p>
        </p:txBody>
      </p:sp>
    </p:spTree>
    <p:extLst>
      <p:ext uri="{BB962C8B-B14F-4D97-AF65-F5344CB8AC3E}">
        <p14:creationId xmlns:p14="http://schemas.microsoft.com/office/powerpoint/2010/main" val="1020257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361113"/>
            <a:ext cx="9144000" cy="496887"/>
          </a:xfrm>
          <a:prstGeom prst="rect">
            <a:avLst/>
          </a:prstGeom>
          <a:gradFill>
            <a:gsLst>
              <a:gs pos="0">
                <a:schemeClr val="bg1">
                  <a:lumMod val="75000"/>
                </a:schemeClr>
              </a:gs>
              <a:gs pos="100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fontAlgn="auto">
              <a:spcBef>
                <a:spcPts val="0"/>
              </a:spcBef>
              <a:spcAft>
                <a:spcPts val="0"/>
              </a:spcAft>
              <a:defRPr/>
            </a:pPr>
            <a:r>
              <a:rPr lang="es-MX" sz="1000" b="1" dirty="0">
                <a:solidFill>
                  <a:schemeClr val="accent1">
                    <a:lumMod val="50000"/>
                  </a:schemeClr>
                </a:solidFill>
                <a:latin typeface="Bookman Old Style" panose="02050604050505020204" pitchFamily="18" charset="0"/>
              </a:rPr>
              <a:t>Sistema Nacional de Investigadores</a:t>
            </a:r>
          </a:p>
        </p:txBody>
      </p:sp>
      <p:sp>
        <p:nvSpPr>
          <p:cNvPr id="2" name="CuadroTexto 1"/>
          <p:cNvSpPr txBox="1"/>
          <p:nvPr/>
        </p:nvSpPr>
        <p:spPr>
          <a:xfrm>
            <a:off x="178419" y="2352884"/>
            <a:ext cx="8619893" cy="3908762"/>
          </a:xfrm>
          <a:prstGeom prst="rect">
            <a:avLst/>
          </a:prstGeom>
          <a:noFill/>
        </p:spPr>
        <p:txBody>
          <a:bodyPr wrap="square" rtlCol="0">
            <a:spAutoFit/>
          </a:bodyPr>
          <a:lstStyle/>
          <a:p>
            <a:pPr algn="just"/>
            <a:r>
              <a:rPr lang="es-MX" dirty="0" smtClean="0">
                <a:solidFill>
                  <a:schemeClr val="accent1">
                    <a:lumMod val="50000"/>
                  </a:schemeClr>
                </a:solidFill>
                <a:latin typeface="Bookman Old Style" panose="02050604050505020204" pitchFamily="18" charset="0"/>
                <a:ea typeface="Times New Roman" panose="02020603050405020304" pitchFamily="18" charset="0"/>
              </a:rPr>
              <a:t>La carpeta virtual deberá contener </a:t>
            </a:r>
            <a:r>
              <a:rPr lang="es-MX" dirty="0">
                <a:solidFill>
                  <a:schemeClr val="accent1">
                    <a:lumMod val="50000"/>
                  </a:schemeClr>
                </a:solidFill>
                <a:latin typeface="Bookman Old Style" panose="02050604050505020204" pitchFamily="18" charset="0"/>
                <a:ea typeface="Times New Roman" panose="02020603050405020304" pitchFamily="18" charset="0"/>
              </a:rPr>
              <a:t>la documentación probatoria de la producción de investigación científica y tecnológica, así como de la participación en la formación de recursos humanos que sustente la </a:t>
            </a:r>
            <a:r>
              <a:rPr lang="es-MX" dirty="0" smtClean="0">
                <a:solidFill>
                  <a:schemeClr val="accent1">
                    <a:lumMod val="50000"/>
                  </a:schemeClr>
                </a:solidFill>
                <a:latin typeface="Bookman Old Style" panose="02050604050505020204" pitchFamily="18" charset="0"/>
                <a:ea typeface="Times New Roman" panose="02020603050405020304" pitchFamily="18" charset="0"/>
              </a:rPr>
              <a:t>solicitud. Se deberá compartir generando un enlace o link, el cual se deberá copiar en la sección “Anexos” de la solicitud.</a:t>
            </a:r>
            <a:endParaRPr lang="es-MX" sz="1600" dirty="0" smtClean="0">
              <a:solidFill>
                <a:schemeClr val="accent1">
                  <a:lumMod val="50000"/>
                </a:schemeClr>
              </a:solidFill>
              <a:latin typeface="Bookman Old Style" panose="02050604050505020204" pitchFamily="18" charset="0"/>
              <a:ea typeface="Times New Roman" panose="02020603050405020304" pitchFamily="18" charset="0"/>
            </a:endParaRPr>
          </a:p>
          <a:p>
            <a:pPr algn="just"/>
            <a:endParaRPr lang="es-MX" sz="1600" dirty="0">
              <a:solidFill>
                <a:schemeClr val="accent1">
                  <a:lumMod val="50000"/>
                </a:schemeClr>
              </a:solidFill>
              <a:latin typeface="Bookman Old Style" panose="02050604050505020204" pitchFamily="18" charset="0"/>
              <a:ea typeface="Times New Roman" panose="02020603050405020304" pitchFamily="18" charset="0"/>
            </a:endParaRPr>
          </a:p>
          <a:p>
            <a:pPr algn="just"/>
            <a:r>
              <a:rPr lang="es-MX" sz="1600" dirty="0" smtClean="0">
                <a:solidFill>
                  <a:schemeClr val="accent1">
                    <a:lumMod val="50000"/>
                  </a:schemeClr>
                </a:solidFill>
                <a:latin typeface="Bookman Old Style" panose="02050604050505020204" pitchFamily="18" charset="0"/>
                <a:ea typeface="Times New Roman" panose="02020603050405020304" pitchFamily="18" charset="0"/>
              </a:rPr>
              <a:t>En la carpeta s</a:t>
            </a:r>
            <a:r>
              <a:rPr lang="es-MX" dirty="0" smtClean="0">
                <a:solidFill>
                  <a:schemeClr val="accent1">
                    <a:lumMod val="50000"/>
                  </a:schemeClr>
                </a:solidFill>
                <a:latin typeface="Bookman Old Style" panose="02050604050505020204" pitchFamily="18" charset="0"/>
                <a:ea typeface="Times New Roman" panose="02020603050405020304" pitchFamily="18" charset="0"/>
              </a:rPr>
              <a:t>e </a:t>
            </a:r>
            <a:r>
              <a:rPr lang="es-MX" dirty="0">
                <a:solidFill>
                  <a:schemeClr val="accent1">
                    <a:lumMod val="50000"/>
                  </a:schemeClr>
                </a:solidFill>
                <a:latin typeface="Bookman Old Style" panose="02050604050505020204" pitchFamily="18" charset="0"/>
                <a:ea typeface="Times New Roman" panose="02020603050405020304" pitchFamily="18" charset="0"/>
              </a:rPr>
              <a:t>deberán adjuntar los archivos electrónicos de productos de investigación científica y tecnológica seleccionados, los trabajos deberán estar completos. Asimismo deberá anexar las constancias formales que refieran su participación en la formación de recursos humanos. En el caso de las tesis dirigidas idealmente la comprobación se debe realizar mediante la presentación de la copia del acta de examen de grado o el título correspondiente. </a:t>
            </a:r>
          </a:p>
          <a:p>
            <a:pPr algn="just"/>
            <a:r>
              <a:rPr lang="es-MX" dirty="0">
                <a:solidFill>
                  <a:schemeClr val="accent1">
                    <a:lumMod val="50000"/>
                  </a:schemeClr>
                </a:solidFill>
                <a:latin typeface="Bookman Old Style" panose="02050604050505020204" pitchFamily="18" charset="0"/>
                <a:ea typeface="Times New Roman" panose="02020603050405020304" pitchFamily="18" charset="0"/>
              </a:rPr>
              <a:t> </a:t>
            </a:r>
          </a:p>
        </p:txBody>
      </p:sp>
      <p:sp>
        <p:nvSpPr>
          <p:cNvPr id="3" name="Rectángulo 2"/>
          <p:cNvSpPr/>
          <p:nvPr/>
        </p:nvSpPr>
        <p:spPr>
          <a:xfrm>
            <a:off x="178419" y="1326996"/>
            <a:ext cx="8842918" cy="861774"/>
          </a:xfrm>
          <a:prstGeom prst="rect">
            <a:avLst/>
          </a:prstGeom>
        </p:spPr>
        <p:txBody>
          <a:bodyPr wrap="square">
            <a:spAutoFit/>
          </a:bodyPr>
          <a:lstStyle/>
          <a:p>
            <a:pPr algn="ctr"/>
            <a:r>
              <a:rPr lang="es-MX" sz="2500" b="1" dirty="0">
                <a:solidFill>
                  <a:schemeClr val="accent1">
                    <a:lumMod val="50000"/>
                  </a:schemeClr>
                </a:solidFill>
                <a:latin typeface="Bookman Old Style" panose="02050604050505020204" pitchFamily="18" charset="0"/>
                <a:ea typeface="Times New Roman" panose="02020603050405020304" pitchFamily="18" charset="0"/>
              </a:rPr>
              <a:t>Recomendaciones para </a:t>
            </a:r>
            <a:r>
              <a:rPr lang="es-MX" sz="2500" b="1" dirty="0" smtClean="0">
                <a:solidFill>
                  <a:schemeClr val="accent1">
                    <a:lumMod val="50000"/>
                  </a:schemeClr>
                </a:solidFill>
                <a:latin typeface="Bookman Old Style" panose="02050604050505020204" pitchFamily="18" charset="0"/>
                <a:ea typeface="Times New Roman" panose="02020603050405020304" pitchFamily="18" charset="0"/>
              </a:rPr>
              <a:t>organizar y comparti</a:t>
            </a:r>
            <a:r>
              <a:rPr lang="es-MX" sz="2500" b="1" dirty="0" smtClean="0">
                <a:solidFill>
                  <a:schemeClr val="accent1">
                    <a:lumMod val="50000"/>
                  </a:schemeClr>
                </a:solidFill>
                <a:latin typeface="Bookman Old Style" panose="02050604050505020204" pitchFamily="18" charset="0"/>
                <a:ea typeface="Times New Roman" panose="02020603050405020304" pitchFamily="18" charset="0"/>
              </a:rPr>
              <a:t>r </a:t>
            </a:r>
            <a:r>
              <a:rPr lang="es-MX" sz="2500" b="1" dirty="0" smtClean="0">
                <a:solidFill>
                  <a:schemeClr val="accent1">
                    <a:lumMod val="50000"/>
                  </a:schemeClr>
                </a:solidFill>
                <a:latin typeface="Bookman Old Style" panose="02050604050505020204" pitchFamily="18" charset="0"/>
                <a:ea typeface="Times New Roman" panose="02020603050405020304" pitchFamily="18" charset="0"/>
              </a:rPr>
              <a:t>la </a:t>
            </a:r>
            <a:r>
              <a:rPr lang="es-MX" sz="2500" b="1" dirty="0">
                <a:solidFill>
                  <a:schemeClr val="accent1">
                    <a:lumMod val="50000"/>
                  </a:schemeClr>
                </a:solidFill>
                <a:latin typeface="Bookman Old Style" panose="02050604050505020204" pitchFamily="18" charset="0"/>
                <a:ea typeface="Times New Roman" panose="02020603050405020304" pitchFamily="18" charset="0"/>
              </a:rPr>
              <a:t>carpeta </a:t>
            </a:r>
            <a:r>
              <a:rPr lang="es-MX" sz="2500" b="1" dirty="0" smtClean="0">
                <a:solidFill>
                  <a:schemeClr val="accent1">
                    <a:lumMod val="50000"/>
                  </a:schemeClr>
                </a:solidFill>
                <a:latin typeface="Bookman Old Style" panose="02050604050505020204" pitchFamily="18" charset="0"/>
                <a:ea typeface="Times New Roman" panose="02020603050405020304" pitchFamily="18" charset="0"/>
              </a:rPr>
              <a:t>virtual </a:t>
            </a:r>
            <a:endParaRPr lang="es-MX" sz="2500" b="1" dirty="0"/>
          </a:p>
        </p:txBody>
      </p:sp>
    </p:spTree>
    <p:extLst>
      <p:ext uri="{BB962C8B-B14F-4D97-AF65-F5344CB8AC3E}">
        <p14:creationId xmlns:p14="http://schemas.microsoft.com/office/powerpoint/2010/main" val="1333776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361113"/>
            <a:ext cx="9144000" cy="496887"/>
          </a:xfrm>
          <a:prstGeom prst="rect">
            <a:avLst/>
          </a:prstGeom>
          <a:gradFill>
            <a:gsLst>
              <a:gs pos="0">
                <a:schemeClr val="bg1">
                  <a:lumMod val="75000"/>
                </a:schemeClr>
              </a:gs>
              <a:gs pos="100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fontAlgn="auto">
              <a:spcBef>
                <a:spcPts val="0"/>
              </a:spcBef>
              <a:spcAft>
                <a:spcPts val="0"/>
              </a:spcAft>
              <a:defRPr/>
            </a:pPr>
            <a:endParaRPr lang="es-MX" sz="900" b="1" dirty="0" smtClean="0">
              <a:solidFill>
                <a:schemeClr val="accent1">
                  <a:lumMod val="50000"/>
                </a:schemeClr>
              </a:solidFill>
              <a:latin typeface="Bookman Old Style" panose="02050604050505020204" pitchFamily="18" charset="0"/>
            </a:endParaRPr>
          </a:p>
          <a:p>
            <a:pPr algn="r" fontAlgn="auto">
              <a:spcBef>
                <a:spcPts val="0"/>
              </a:spcBef>
              <a:spcAft>
                <a:spcPts val="0"/>
              </a:spcAft>
              <a:defRPr/>
            </a:pPr>
            <a:endParaRPr lang="es-MX" sz="900" b="1" dirty="0">
              <a:solidFill>
                <a:schemeClr val="accent1">
                  <a:lumMod val="50000"/>
                </a:schemeClr>
              </a:solidFill>
              <a:latin typeface="Bookman Old Style" panose="02050604050505020204" pitchFamily="18" charset="0"/>
            </a:endParaRPr>
          </a:p>
          <a:p>
            <a:pPr algn="r" fontAlgn="auto">
              <a:spcBef>
                <a:spcPts val="0"/>
              </a:spcBef>
              <a:spcAft>
                <a:spcPts val="0"/>
              </a:spcAft>
              <a:defRPr/>
            </a:pPr>
            <a:r>
              <a:rPr lang="es-MX" sz="900" b="1" dirty="0" smtClean="0">
                <a:solidFill>
                  <a:schemeClr val="accent1">
                    <a:lumMod val="50000"/>
                  </a:schemeClr>
                </a:solidFill>
                <a:latin typeface="Bookman Old Style" panose="02050604050505020204" pitchFamily="18" charset="0"/>
              </a:rPr>
              <a:t>Sistema </a:t>
            </a:r>
            <a:r>
              <a:rPr lang="es-MX" sz="900" b="1" dirty="0">
                <a:solidFill>
                  <a:schemeClr val="accent1">
                    <a:lumMod val="50000"/>
                  </a:schemeClr>
                </a:solidFill>
                <a:latin typeface="Bookman Old Style" panose="02050604050505020204" pitchFamily="18" charset="0"/>
              </a:rPr>
              <a:t>Nacional de Investigadores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24" y="2202150"/>
            <a:ext cx="7101095" cy="3994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ángulo 1"/>
          <p:cNvSpPr/>
          <p:nvPr/>
        </p:nvSpPr>
        <p:spPr>
          <a:xfrm>
            <a:off x="512957" y="1422002"/>
            <a:ext cx="7906214" cy="615552"/>
          </a:xfrm>
          <a:prstGeom prst="rect">
            <a:avLst/>
          </a:prstGeom>
        </p:spPr>
        <p:txBody>
          <a:bodyPr wrap="square">
            <a:spAutoFit/>
          </a:bodyPr>
          <a:lstStyle/>
          <a:p>
            <a:r>
              <a:rPr lang="es-MX" sz="1600" dirty="0">
                <a:solidFill>
                  <a:schemeClr val="accent1">
                    <a:lumMod val="50000"/>
                  </a:schemeClr>
                </a:solidFill>
                <a:latin typeface="Bookman Old Style" panose="02050604050505020204" pitchFamily="18" charset="0"/>
                <a:ea typeface="Times New Roman" panose="02020603050405020304" pitchFamily="18" charset="0"/>
              </a:rPr>
              <a:t>Como medida de seguridad, sugerimos utilizar en la opción “Configuración para Compartir</a:t>
            </a:r>
            <a:r>
              <a:rPr lang="es-MX" dirty="0">
                <a:latin typeface="Times New Roman" panose="02020603050405020304" pitchFamily="18" charset="0"/>
                <a:ea typeface="Times New Roman" panose="02020603050405020304" pitchFamily="18" charset="0"/>
              </a:rPr>
              <a:t>” ,</a:t>
            </a:r>
            <a:endParaRPr lang="es-MX" dirty="0"/>
          </a:p>
        </p:txBody>
      </p:sp>
    </p:spTree>
    <p:extLst>
      <p:ext uri="{BB962C8B-B14F-4D97-AF65-F5344CB8AC3E}">
        <p14:creationId xmlns:p14="http://schemas.microsoft.com/office/powerpoint/2010/main" val="606951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361113"/>
            <a:ext cx="9144000" cy="496887"/>
          </a:xfrm>
          <a:prstGeom prst="rect">
            <a:avLst/>
          </a:prstGeom>
          <a:gradFill>
            <a:gsLst>
              <a:gs pos="0">
                <a:schemeClr val="bg1">
                  <a:lumMod val="75000"/>
                </a:schemeClr>
              </a:gs>
              <a:gs pos="100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a:defRPr/>
            </a:pPr>
            <a:r>
              <a:rPr lang="es-MX" sz="900" b="1" dirty="0">
                <a:solidFill>
                  <a:schemeClr val="accent1">
                    <a:lumMod val="50000"/>
                  </a:schemeClr>
                </a:solidFill>
                <a:latin typeface="Bookman Old Style" panose="02050604050505020204" pitchFamily="18" charset="0"/>
              </a:rPr>
              <a:t>Sistema Nacional de Investigadores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719" y="2128547"/>
            <a:ext cx="7524562" cy="4232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ángulo 1"/>
          <p:cNvSpPr/>
          <p:nvPr/>
        </p:nvSpPr>
        <p:spPr>
          <a:xfrm>
            <a:off x="579863" y="1308494"/>
            <a:ext cx="7754418" cy="584775"/>
          </a:xfrm>
          <a:prstGeom prst="rect">
            <a:avLst/>
          </a:prstGeom>
        </p:spPr>
        <p:txBody>
          <a:bodyPr wrap="square">
            <a:spAutoFit/>
          </a:bodyPr>
          <a:lstStyle/>
          <a:p>
            <a:pPr>
              <a:spcAft>
                <a:spcPts val="0"/>
              </a:spcAft>
            </a:pPr>
            <a:r>
              <a:rPr lang="es-MX" sz="1600" dirty="0" smtClean="0">
                <a:solidFill>
                  <a:schemeClr val="accent1">
                    <a:lumMod val="50000"/>
                  </a:schemeClr>
                </a:solidFill>
                <a:latin typeface="Bookman Old Style" panose="02050604050505020204" pitchFamily="18" charset="0"/>
                <a:ea typeface="Times New Roman" panose="02020603050405020304" pitchFamily="18" charset="0"/>
              </a:rPr>
              <a:t>“Cualquiera </a:t>
            </a:r>
            <a:r>
              <a:rPr lang="es-MX" sz="1600" dirty="0">
                <a:solidFill>
                  <a:schemeClr val="accent1">
                    <a:lumMod val="50000"/>
                  </a:schemeClr>
                </a:solidFill>
                <a:latin typeface="Bookman Old Style" panose="02050604050505020204" pitchFamily="18" charset="0"/>
                <a:ea typeface="Times New Roman" panose="02020603050405020304" pitchFamily="18" charset="0"/>
              </a:rPr>
              <a:t>con el enlace puede ver”, </a:t>
            </a:r>
            <a:r>
              <a:rPr lang="es-MX" sz="1600" dirty="0" smtClean="0">
                <a:solidFill>
                  <a:schemeClr val="accent1">
                    <a:lumMod val="50000"/>
                  </a:schemeClr>
                </a:solidFill>
                <a:latin typeface="Bookman Old Style" panose="02050604050505020204" pitchFamily="18" charset="0"/>
                <a:ea typeface="Times New Roman" panose="02020603050405020304" pitchFamily="18" charset="0"/>
              </a:rPr>
              <a:t>permitirá </a:t>
            </a:r>
            <a:r>
              <a:rPr lang="es-MX" sz="1600" dirty="0">
                <a:solidFill>
                  <a:schemeClr val="accent1">
                    <a:lumMod val="50000"/>
                  </a:schemeClr>
                </a:solidFill>
                <a:latin typeface="Bookman Old Style" panose="02050604050505020204" pitchFamily="18" charset="0"/>
                <a:ea typeface="Times New Roman" panose="02020603050405020304" pitchFamily="18" charset="0"/>
              </a:rPr>
              <a:t>que las personas facultadas para acceder a esta información </a:t>
            </a:r>
            <a:r>
              <a:rPr lang="es-MX" sz="1600" dirty="0" smtClean="0">
                <a:solidFill>
                  <a:schemeClr val="accent1">
                    <a:lumMod val="50000"/>
                  </a:schemeClr>
                </a:solidFill>
                <a:latin typeface="Bookman Old Style" panose="02050604050505020204" pitchFamily="18" charset="0"/>
                <a:ea typeface="Times New Roman" panose="02020603050405020304" pitchFamily="18" charset="0"/>
              </a:rPr>
              <a:t>lo hagan en </a:t>
            </a:r>
            <a:r>
              <a:rPr lang="es-MX" sz="1600" dirty="0">
                <a:solidFill>
                  <a:schemeClr val="accent1">
                    <a:lumMod val="50000"/>
                  </a:schemeClr>
                </a:solidFill>
                <a:latin typeface="Bookman Old Style" panose="02050604050505020204" pitchFamily="18" charset="0"/>
                <a:ea typeface="Times New Roman" panose="02020603050405020304" pitchFamily="18" charset="0"/>
              </a:rPr>
              <a:t>modo de consulta.</a:t>
            </a:r>
          </a:p>
        </p:txBody>
      </p:sp>
    </p:spTree>
    <p:extLst>
      <p:ext uri="{BB962C8B-B14F-4D97-AF65-F5344CB8AC3E}">
        <p14:creationId xmlns:p14="http://schemas.microsoft.com/office/powerpoint/2010/main" val="3976424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361113"/>
            <a:ext cx="9144000" cy="496887"/>
          </a:xfrm>
          <a:prstGeom prst="rect">
            <a:avLst/>
          </a:prstGeom>
          <a:gradFill>
            <a:gsLst>
              <a:gs pos="0">
                <a:schemeClr val="bg1">
                  <a:lumMod val="75000"/>
                </a:schemeClr>
              </a:gs>
              <a:gs pos="100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fontAlgn="auto">
              <a:spcBef>
                <a:spcPts val="0"/>
              </a:spcBef>
              <a:spcAft>
                <a:spcPts val="0"/>
              </a:spcAft>
              <a:defRPr/>
            </a:pPr>
            <a:r>
              <a:rPr lang="es-MX" sz="900" b="1" dirty="0">
                <a:solidFill>
                  <a:schemeClr val="accent1">
                    <a:lumMod val="50000"/>
                  </a:schemeClr>
                </a:solidFill>
                <a:latin typeface="Bookman Old Style" panose="02050604050505020204" pitchFamily="18" charset="0"/>
              </a:rPr>
              <a:t>Sistema Nacional de Investigadores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898" y="1644239"/>
            <a:ext cx="804615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ángulo 1"/>
          <p:cNvSpPr/>
          <p:nvPr/>
        </p:nvSpPr>
        <p:spPr>
          <a:xfrm>
            <a:off x="434898" y="1213586"/>
            <a:ext cx="6858000" cy="338554"/>
          </a:xfrm>
          <a:prstGeom prst="rect">
            <a:avLst/>
          </a:prstGeom>
        </p:spPr>
        <p:txBody>
          <a:bodyPr wrap="square">
            <a:spAutoFit/>
          </a:bodyPr>
          <a:lstStyle/>
          <a:p>
            <a:r>
              <a:rPr lang="es-MX" sz="1600" dirty="0">
                <a:solidFill>
                  <a:schemeClr val="accent1">
                    <a:lumMod val="50000"/>
                  </a:schemeClr>
                </a:solidFill>
                <a:latin typeface="Bookman Old Style" panose="02050604050505020204" pitchFamily="18" charset="0"/>
                <a:ea typeface="Times New Roman" panose="02020603050405020304" pitchFamily="18" charset="0"/>
              </a:rPr>
              <a:t>Observaremos que se genera el vínculo que debemos copiar </a:t>
            </a:r>
          </a:p>
        </p:txBody>
      </p:sp>
    </p:spTree>
    <p:extLst>
      <p:ext uri="{BB962C8B-B14F-4D97-AF65-F5344CB8AC3E}">
        <p14:creationId xmlns:p14="http://schemas.microsoft.com/office/powerpoint/2010/main" val="2419973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361113"/>
            <a:ext cx="9144000" cy="496887"/>
          </a:xfrm>
          <a:prstGeom prst="rect">
            <a:avLst/>
          </a:prstGeom>
          <a:gradFill>
            <a:gsLst>
              <a:gs pos="0">
                <a:schemeClr val="bg1">
                  <a:lumMod val="75000"/>
                </a:schemeClr>
              </a:gs>
              <a:gs pos="100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a:defRPr/>
            </a:pPr>
            <a:endParaRPr lang="es-MX" sz="900" b="1" dirty="0" smtClean="0">
              <a:solidFill>
                <a:schemeClr val="accent1">
                  <a:lumMod val="50000"/>
                </a:schemeClr>
              </a:solidFill>
              <a:latin typeface="Bookman Old Style" panose="02050604050505020204" pitchFamily="18" charset="0"/>
            </a:endParaRPr>
          </a:p>
          <a:p>
            <a:pPr algn="r">
              <a:defRPr/>
            </a:pPr>
            <a:endParaRPr lang="es-MX" sz="900" b="1" dirty="0">
              <a:solidFill>
                <a:schemeClr val="accent1">
                  <a:lumMod val="50000"/>
                </a:schemeClr>
              </a:solidFill>
              <a:latin typeface="Bookman Old Style" panose="02050604050505020204" pitchFamily="18" charset="0"/>
            </a:endParaRPr>
          </a:p>
          <a:p>
            <a:pPr algn="r">
              <a:defRPr/>
            </a:pPr>
            <a:r>
              <a:rPr lang="es-MX" sz="900" b="1" dirty="0" smtClean="0">
                <a:solidFill>
                  <a:schemeClr val="accent1">
                    <a:lumMod val="50000"/>
                  </a:schemeClr>
                </a:solidFill>
                <a:latin typeface="Bookman Old Style" panose="02050604050505020204" pitchFamily="18" charset="0"/>
              </a:rPr>
              <a:t>Sistema </a:t>
            </a:r>
            <a:r>
              <a:rPr lang="es-MX" sz="900" b="1" dirty="0">
                <a:solidFill>
                  <a:schemeClr val="accent1">
                    <a:lumMod val="50000"/>
                  </a:schemeClr>
                </a:solidFill>
                <a:latin typeface="Bookman Old Style" panose="02050604050505020204" pitchFamily="18" charset="0"/>
              </a:rPr>
              <a:t>Nacional de Investigadores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298" y="1907088"/>
            <a:ext cx="7023286" cy="395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ángulo 1"/>
          <p:cNvSpPr/>
          <p:nvPr/>
        </p:nvSpPr>
        <p:spPr>
          <a:xfrm>
            <a:off x="468351" y="1240465"/>
            <a:ext cx="8363415" cy="861774"/>
          </a:xfrm>
          <a:prstGeom prst="rect">
            <a:avLst/>
          </a:prstGeom>
        </p:spPr>
        <p:txBody>
          <a:bodyPr wrap="square">
            <a:spAutoFit/>
          </a:bodyPr>
          <a:lstStyle/>
          <a:p>
            <a:pPr>
              <a:spcAft>
                <a:spcPts val="0"/>
              </a:spcAft>
            </a:pPr>
            <a:r>
              <a:rPr lang="es-MX" sz="1600" dirty="0">
                <a:solidFill>
                  <a:schemeClr val="accent1">
                    <a:lumMod val="50000"/>
                  </a:schemeClr>
                </a:solidFill>
                <a:latin typeface="Bookman Old Style" panose="02050604050505020204" pitchFamily="18" charset="0"/>
                <a:ea typeface="Times New Roman" panose="02020603050405020304" pitchFamily="18" charset="0"/>
              </a:rPr>
              <a:t>El cual deberemos de pegar en la sección “Anexos” de  nuestra solicitud en el CVU. </a:t>
            </a:r>
          </a:p>
          <a:p>
            <a:pPr>
              <a:spcAft>
                <a:spcPts val="0"/>
              </a:spcAft>
            </a:pPr>
            <a:r>
              <a:rPr lang="es-MX" sz="1600" dirty="0">
                <a:solidFill>
                  <a:schemeClr val="accent1">
                    <a:lumMod val="50000"/>
                  </a:schemeClr>
                </a:solidFill>
                <a:latin typeface="Bookman Old Style" panose="02050604050505020204" pitchFamily="18" charset="0"/>
                <a:ea typeface="Times New Roman" panose="02020603050405020304" pitchFamily="18" charset="0"/>
              </a:rPr>
              <a:t> </a:t>
            </a:r>
          </a:p>
        </p:txBody>
      </p:sp>
    </p:spTree>
    <p:extLst>
      <p:ext uri="{BB962C8B-B14F-4D97-AF65-F5344CB8AC3E}">
        <p14:creationId xmlns:p14="http://schemas.microsoft.com/office/powerpoint/2010/main" val="86623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361113"/>
            <a:ext cx="9144000" cy="496887"/>
          </a:xfrm>
          <a:prstGeom prst="rect">
            <a:avLst/>
          </a:prstGeom>
          <a:gradFill>
            <a:gsLst>
              <a:gs pos="0">
                <a:schemeClr val="bg1">
                  <a:lumMod val="75000"/>
                </a:schemeClr>
              </a:gs>
              <a:gs pos="100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fontAlgn="auto">
              <a:spcBef>
                <a:spcPts val="0"/>
              </a:spcBef>
              <a:spcAft>
                <a:spcPts val="0"/>
              </a:spcAft>
              <a:defRPr/>
            </a:pPr>
            <a:r>
              <a:rPr lang="es-MX" sz="1000" b="1" dirty="0">
                <a:solidFill>
                  <a:schemeClr val="accent1">
                    <a:lumMod val="50000"/>
                  </a:schemeClr>
                </a:solidFill>
                <a:latin typeface="Bookman Old Style" panose="02050604050505020204" pitchFamily="18" charset="0"/>
              </a:rPr>
              <a:t>Sistema Nacional de Investigadores</a:t>
            </a:r>
          </a:p>
        </p:txBody>
      </p:sp>
      <p:sp>
        <p:nvSpPr>
          <p:cNvPr id="2" name="Rectángulo 1"/>
          <p:cNvSpPr/>
          <p:nvPr/>
        </p:nvSpPr>
        <p:spPr>
          <a:xfrm>
            <a:off x="512956" y="1254484"/>
            <a:ext cx="8352264" cy="5632311"/>
          </a:xfrm>
          <a:prstGeom prst="rect">
            <a:avLst/>
          </a:prstGeom>
        </p:spPr>
        <p:txBody>
          <a:bodyPr wrap="square">
            <a:spAutoFit/>
          </a:bodyPr>
          <a:lstStyle/>
          <a:p>
            <a:pPr algn="just"/>
            <a:r>
              <a:rPr lang="es-MX" dirty="0">
                <a:solidFill>
                  <a:schemeClr val="accent1">
                    <a:lumMod val="50000"/>
                  </a:schemeClr>
                </a:solidFill>
                <a:latin typeface="Bookman Old Style" panose="02050604050505020204" pitchFamily="18" charset="0"/>
                <a:ea typeface="Times New Roman" panose="02020603050405020304" pitchFamily="18" charset="0"/>
              </a:rPr>
              <a:t>Se recomienda enfáticamente verificar que los documentos electrónicos o digitalizados que se incluyan en la carpeta virtual, </a:t>
            </a:r>
            <a:r>
              <a:rPr lang="es-MX" dirty="0" smtClean="0">
                <a:solidFill>
                  <a:schemeClr val="accent1">
                    <a:lumMod val="50000"/>
                  </a:schemeClr>
                </a:solidFill>
                <a:latin typeface="Bookman Old Style" panose="02050604050505020204" pitchFamily="18" charset="0"/>
                <a:ea typeface="Times New Roman" panose="02020603050405020304" pitchFamily="18" charset="0"/>
              </a:rPr>
              <a:t>cuenten con una </a:t>
            </a:r>
            <a:r>
              <a:rPr lang="es-MX" dirty="0">
                <a:solidFill>
                  <a:schemeClr val="accent1">
                    <a:lumMod val="50000"/>
                  </a:schemeClr>
                </a:solidFill>
                <a:latin typeface="Bookman Old Style" panose="02050604050505020204" pitchFamily="18" charset="0"/>
                <a:ea typeface="Times New Roman" panose="02020603050405020304" pitchFamily="18" charset="0"/>
              </a:rPr>
              <a:t>buena calidad de presentación y organización, lo cual coadyuvará a la labor de los evaluadores. Se deberá procurar, por ejemplo:</a:t>
            </a:r>
          </a:p>
          <a:p>
            <a:pPr algn="just"/>
            <a:r>
              <a:rPr lang="es-MX" dirty="0">
                <a:solidFill>
                  <a:schemeClr val="accent1">
                    <a:lumMod val="50000"/>
                  </a:schemeClr>
                </a:solidFill>
                <a:latin typeface="Bookman Old Style" panose="02050604050505020204" pitchFamily="18" charset="0"/>
                <a:ea typeface="Times New Roman" panose="02020603050405020304" pitchFamily="18" charset="0"/>
              </a:rPr>
              <a:t> </a:t>
            </a:r>
          </a:p>
          <a:p>
            <a:pPr marL="285750" lvl="0" indent="-285750" algn="just">
              <a:buFont typeface="Arial" panose="020B0604020202020204" pitchFamily="34" charset="0"/>
              <a:buChar char="•"/>
            </a:pPr>
            <a:r>
              <a:rPr lang="es-MX" dirty="0" smtClean="0">
                <a:solidFill>
                  <a:schemeClr val="accent1">
                    <a:lumMod val="50000"/>
                  </a:schemeClr>
                </a:solidFill>
                <a:latin typeface="Bookman Old Style" panose="02050604050505020204" pitchFamily="18" charset="0"/>
                <a:ea typeface="Times New Roman" panose="02020603050405020304" pitchFamily="18" charset="0"/>
              </a:rPr>
              <a:t>Que el trabajo o producto esté completo </a:t>
            </a:r>
            <a:endParaRPr lang="es-MX" dirty="0" smtClean="0">
              <a:solidFill>
                <a:schemeClr val="accent1">
                  <a:lumMod val="50000"/>
                </a:schemeClr>
              </a:solidFill>
              <a:latin typeface="Bookman Old Style" panose="02050604050505020204" pitchFamily="18" charset="0"/>
              <a:ea typeface="Times New Roman" panose="02020603050405020304" pitchFamily="18" charset="0"/>
            </a:endParaRPr>
          </a:p>
          <a:p>
            <a:pPr marL="285750" lvl="0" indent="-285750" algn="just">
              <a:buFont typeface="Arial" panose="020B0604020202020204" pitchFamily="34" charset="0"/>
              <a:buChar char="•"/>
            </a:pPr>
            <a:r>
              <a:rPr lang="es-MX" dirty="0" smtClean="0">
                <a:solidFill>
                  <a:schemeClr val="accent1">
                    <a:lumMod val="50000"/>
                  </a:schemeClr>
                </a:solidFill>
                <a:latin typeface="Bookman Old Style" panose="02050604050505020204" pitchFamily="18" charset="0"/>
                <a:ea typeface="Times New Roman" panose="02020603050405020304" pitchFamily="18" charset="0"/>
              </a:rPr>
              <a:t>Que </a:t>
            </a:r>
            <a:r>
              <a:rPr lang="es-MX" dirty="0">
                <a:solidFill>
                  <a:schemeClr val="accent1">
                    <a:lumMod val="50000"/>
                  </a:schemeClr>
                </a:solidFill>
                <a:latin typeface="Bookman Old Style" panose="02050604050505020204" pitchFamily="18" charset="0"/>
                <a:ea typeface="Times New Roman" panose="02020603050405020304" pitchFamily="18" charset="0"/>
              </a:rPr>
              <a:t>los documentos se encuentren con orientación vertical.</a:t>
            </a:r>
          </a:p>
          <a:p>
            <a:pPr marL="285750" lvl="0" indent="-285750" algn="just">
              <a:buFont typeface="Arial" panose="020B0604020202020204" pitchFamily="34" charset="0"/>
              <a:buChar char="•"/>
            </a:pPr>
            <a:r>
              <a:rPr lang="es-MX" dirty="0">
                <a:solidFill>
                  <a:schemeClr val="accent1">
                    <a:lumMod val="50000"/>
                  </a:schemeClr>
                </a:solidFill>
                <a:latin typeface="Bookman Old Style" panose="02050604050505020204" pitchFamily="18" charset="0"/>
                <a:ea typeface="Times New Roman" panose="02020603050405020304" pitchFamily="18" charset="0"/>
              </a:rPr>
              <a:t>Que sean legibles</a:t>
            </a:r>
          </a:p>
          <a:p>
            <a:pPr marL="285750" lvl="0" indent="-285750" algn="just">
              <a:buFont typeface="Arial" panose="020B0604020202020204" pitchFamily="34" charset="0"/>
              <a:buChar char="•"/>
            </a:pPr>
            <a:r>
              <a:rPr lang="es-MX" dirty="0">
                <a:solidFill>
                  <a:schemeClr val="accent1">
                    <a:lumMod val="50000"/>
                  </a:schemeClr>
                </a:solidFill>
                <a:latin typeface="Bookman Old Style" panose="02050604050505020204" pitchFamily="18" charset="0"/>
                <a:ea typeface="Times New Roman" panose="02020603050405020304" pitchFamily="18" charset="0"/>
              </a:rPr>
              <a:t>Que las páginas estén ordenadas</a:t>
            </a:r>
          </a:p>
          <a:p>
            <a:pPr marL="285750" lvl="0" indent="-285750" algn="just">
              <a:buFont typeface="Arial" panose="020B0604020202020204" pitchFamily="34" charset="0"/>
              <a:buChar char="•"/>
            </a:pPr>
            <a:r>
              <a:rPr lang="es-MX" dirty="0">
                <a:solidFill>
                  <a:schemeClr val="accent1">
                    <a:lumMod val="50000"/>
                  </a:schemeClr>
                </a:solidFill>
                <a:latin typeface="Bookman Old Style" panose="02050604050505020204" pitchFamily="18" charset="0"/>
                <a:ea typeface="Times New Roman" panose="02020603050405020304" pitchFamily="18" charset="0"/>
              </a:rPr>
              <a:t>Que en un solo archivo se encuentren todas las páginas del trabajo presentado a evaluación.</a:t>
            </a:r>
          </a:p>
          <a:p>
            <a:pPr marL="285750" lvl="0" indent="-285750" algn="just">
              <a:buFont typeface="Arial" panose="020B0604020202020204" pitchFamily="34" charset="0"/>
              <a:buChar char="•"/>
            </a:pPr>
            <a:r>
              <a:rPr lang="es-MX" dirty="0">
                <a:solidFill>
                  <a:schemeClr val="accent1">
                    <a:lumMod val="50000"/>
                  </a:schemeClr>
                </a:solidFill>
                <a:latin typeface="Bookman Old Style" panose="02050604050505020204" pitchFamily="18" charset="0"/>
                <a:ea typeface="Times New Roman" panose="02020603050405020304" pitchFamily="18" charset="0"/>
              </a:rPr>
              <a:t>Que la carpeta virtual no este comprimida (*.</a:t>
            </a:r>
            <a:r>
              <a:rPr lang="es-MX" dirty="0" err="1">
                <a:solidFill>
                  <a:schemeClr val="accent1">
                    <a:lumMod val="50000"/>
                  </a:schemeClr>
                </a:solidFill>
                <a:latin typeface="Bookman Old Style" panose="02050604050505020204" pitchFamily="18" charset="0"/>
                <a:ea typeface="Times New Roman" panose="02020603050405020304" pitchFamily="18" charset="0"/>
              </a:rPr>
              <a:t>zip</a:t>
            </a:r>
            <a:r>
              <a:rPr lang="es-MX" dirty="0">
                <a:solidFill>
                  <a:schemeClr val="accent1">
                    <a:lumMod val="50000"/>
                  </a:schemeClr>
                </a:solidFill>
                <a:latin typeface="Bookman Old Style" panose="02050604050505020204" pitchFamily="18" charset="0"/>
                <a:ea typeface="Times New Roman" panose="02020603050405020304" pitchFamily="18" charset="0"/>
              </a:rPr>
              <a:t>)</a:t>
            </a:r>
          </a:p>
          <a:p>
            <a:pPr algn="just"/>
            <a:r>
              <a:rPr lang="es-MX" dirty="0">
                <a:solidFill>
                  <a:schemeClr val="accent1">
                    <a:lumMod val="50000"/>
                  </a:schemeClr>
                </a:solidFill>
                <a:latin typeface="Bookman Old Style" panose="02050604050505020204" pitchFamily="18" charset="0"/>
                <a:ea typeface="Times New Roman" panose="02020603050405020304" pitchFamily="18" charset="0"/>
              </a:rPr>
              <a:t> </a:t>
            </a:r>
          </a:p>
          <a:p>
            <a:pPr algn="just"/>
            <a:r>
              <a:rPr lang="es-MX" dirty="0">
                <a:solidFill>
                  <a:schemeClr val="accent1">
                    <a:lumMod val="50000"/>
                  </a:schemeClr>
                </a:solidFill>
                <a:latin typeface="Bookman Old Style" panose="02050604050505020204" pitchFamily="18" charset="0"/>
                <a:ea typeface="Times New Roman" panose="02020603050405020304" pitchFamily="18" charset="0"/>
              </a:rPr>
              <a:t>La documentación contenida en dicha carpeta deberá ser consistente en todo momento con lo descrito en la sección “Productos Destacados”. Por lo que no deberá ser modificada después del envío de la </a:t>
            </a:r>
            <a:r>
              <a:rPr lang="es-MX" dirty="0" smtClean="0">
                <a:solidFill>
                  <a:schemeClr val="accent1">
                    <a:lumMod val="50000"/>
                  </a:schemeClr>
                </a:solidFill>
                <a:latin typeface="Bookman Old Style" panose="02050604050505020204" pitchFamily="18" charset="0"/>
                <a:ea typeface="Times New Roman" panose="02020603050405020304" pitchFamily="18" charset="0"/>
              </a:rPr>
              <a:t>solicitud.</a:t>
            </a:r>
          </a:p>
          <a:p>
            <a:pPr algn="just"/>
            <a:endParaRPr lang="es-MX" dirty="0">
              <a:solidFill>
                <a:schemeClr val="accent1">
                  <a:lumMod val="50000"/>
                </a:schemeClr>
              </a:solidFill>
              <a:latin typeface="Bookman Old Style" panose="02050604050505020204" pitchFamily="18" charset="0"/>
              <a:ea typeface="Times New Roman" panose="02020603050405020304" pitchFamily="18" charset="0"/>
            </a:endParaRPr>
          </a:p>
          <a:p>
            <a:pPr algn="just"/>
            <a:r>
              <a:rPr lang="es-MX" b="1" dirty="0" smtClean="0">
                <a:solidFill>
                  <a:schemeClr val="accent1">
                    <a:lumMod val="50000"/>
                  </a:schemeClr>
                </a:solidFill>
                <a:latin typeface="Bookman Old Style" panose="02050604050505020204" pitchFamily="18" charset="0"/>
                <a:ea typeface="Times New Roman" panose="02020603050405020304" pitchFamily="18" charset="0"/>
              </a:rPr>
              <a:t>Recomendamos organizar la virtual </a:t>
            </a:r>
            <a:r>
              <a:rPr lang="es-MX" b="1" dirty="0" smtClean="0">
                <a:solidFill>
                  <a:schemeClr val="accent1">
                    <a:lumMod val="50000"/>
                  </a:schemeClr>
                </a:solidFill>
                <a:latin typeface="Bookman Old Style" panose="02050604050505020204" pitchFamily="18" charset="0"/>
                <a:ea typeface="Times New Roman" panose="02020603050405020304" pitchFamily="18" charset="0"/>
              </a:rPr>
              <a:t>utilizando la siguiente estructura:</a:t>
            </a:r>
            <a:endParaRPr lang="es-MX" b="1" dirty="0">
              <a:solidFill>
                <a:schemeClr val="accent1">
                  <a:lumMod val="50000"/>
                </a:schemeClr>
              </a:solidFill>
              <a:latin typeface="Bookman Old Style" panose="02050604050505020204" pitchFamily="18" charset="0"/>
              <a:ea typeface="Times New Roman" panose="02020603050405020304" pitchFamily="18" charset="0"/>
            </a:endParaRPr>
          </a:p>
          <a:p>
            <a:pPr algn="just"/>
            <a:endParaRPr lang="es-MX" dirty="0">
              <a:solidFill>
                <a:schemeClr val="accent1">
                  <a:lumMod val="50000"/>
                </a:schemeClr>
              </a:solidFill>
              <a:latin typeface="Bookman Old Style" panose="02050604050505020204" pitchFamily="18" charset="0"/>
              <a:ea typeface="Times New Roman" panose="02020603050405020304" pitchFamily="18" charset="0"/>
            </a:endParaRPr>
          </a:p>
        </p:txBody>
      </p:sp>
    </p:spTree>
    <p:extLst>
      <p:ext uri="{BB962C8B-B14F-4D97-AF65-F5344CB8AC3E}">
        <p14:creationId xmlns:p14="http://schemas.microsoft.com/office/powerpoint/2010/main" val="1292163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361113"/>
            <a:ext cx="9144000" cy="496887"/>
          </a:xfrm>
          <a:prstGeom prst="rect">
            <a:avLst/>
          </a:prstGeom>
          <a:gradFill>
            <a:gsLst>
              <a:gs pos="0">
                <a:schemeClr val="bg1">
                  <a:lumMod val="75000"/>
                </a:schemeClr>
              </a:gs>
              <a:gs pos="100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fontAlgn="auto">
              <a:spcBef>
                <a:spcPts val="0"/>
              </a:spcBef>
              <a:spcAft>
                <a:spcPts val="0"/>
              </a:spcAft>
              <a:defRPr/>
            </a:pPr>
            <a:r>
              <a:rPr lang="es-MX" sz="1000" b="1">
                <a:solidFill>
                  <a:schemeClr val="accent1">
                    <a:lumMod val="50000"/>
                  </a:schemeClr>
                </a:solidFill>
                <a:latin typeface="Bookman Old Style" panose="02050604050505020204" pitchFamily="18" charset="0"/>
              </a:rPr>
              <a:t>Sistema Nacional de Investigadores</a:t>
            </a:r>
            <a:endParaRPr lang="es-MX" sz="1000" b="1" dirty="0">
              <a:solidFill>
                <a:schemeClr val="accent1">
                  <a:lumMod val="50000"/>
                </a:schemeClr>
              </a:solidFill>
              <a:latin typeface="Bookman Old Style" panose="02050604050505020204" pitchFamily="18"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88" y="2546776"/>
            <a:ext cx="2984577" cy="2130849"/>
          </a:xfrm>
          <a:prstGeom prst="rect">
            <a:avLst/>
          </a:prstGeom>
        </p:spPr>
      </p:pic>
      <p:sp>
        <p:nvSpPr>
          <p:cNvPr id="7" name="CuadroTexto 6"/>
          <p:cNvSpPr txBox="1"/>
          <p:nvPr/>
        </p:nvSpPr>
        <p:spPr>
          <a:xfrm>
            <a:off x="673783" y="3358490"/>
            <a:ext cx="1791901" cy="276999"/>
          </a:xfrm>
          <a:prstGeom prst="rect">
            <a:avLst/>
          </a:prstGeom>
          <a:noFill/>
        </p:spPr>
        <p:txBody>
          <a:bodyPr wrap="none" rtlCol="0">
            <a:spAutoFit/>
          </a:bodyPr>
          <a:lstStyle/>
          <a:p>
            <a:r>
              <a:rPr lang="es-MX" sz="1200" dirty="0" smtClean="0"/>
              <a:t>CONVOCATORIA SNI 2017</a:t>
            </a:r>
            <a:endParaRPr lang="es-MX" sz="1200" dirty="0"/>
          </a:p>
        </p:txBody>
      </p:sp>
      <p:sp>
        <p:nvSpPr>
          <p:cNvPr id="9" name="Abrir llave 8"/>
          <p:cNvSpPr/>
          <p:nvPr/>
        </p:nvSpPr>
        <p:spPr>
          <a:xfrm>
            <a:off x="2740547" y="1330791"/>
            <a:ext cx="293638" cy="503032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4961" y="1311471"/>
            <a:ext cx="1627024" cy="1161620"/>
          </a:xfrm>
          <a:prstGeom prst="rect">
            <a:avLst/>
          </a:prstGeom>
        </p:spPr>
      </p:pic>
      <p:sp>
        <p:nvSpPr>
          <p:cNvPr id="14" name="CuadroTexto 13"/>
          <p:cNvSpPr txBox="1"/>
          <p:nvPr/>
        </p:nvSpPr>
        <p:spPr>
          <a:xfrm>
            <a:off x="4661209" y="1330792"/>
            <a:ext cx="3869474" cy="1015663"/>
          </a:xfrm>
          <a:prstGeom prst="rect">
            <a:avLst/>
          </a:prstGeom>
          <a:noFill/>
        </p:spPr>
        <p:txBody>
          <a:bodyPr wrap="square" rtlCol="0">
            <a:spAutoFit/>
          </a:bodyPr>
          <a:lstStyle/>
          <a:p>
            <a:r>
              <a:rPr lang="es-MX" sz="1200" b="1" dirty="0" smtClean="0"/>
              <a:t>PRODUCTOS DESTACADOS DEL PERIODO A EVALUAR</a:t>
            </a:r>
          </a:p>
          <a:p>
            <a:pPr marL="285750" indent="-285750">
              <a:buFont typeface="Arial" panose="020B0604020202020204" pitchFamily="34" charset="0"/>
              <a:buChar char="•"/>
            </a:pPr>
            <a:r>
              <a:rPr lang="es-MX" sz="1200" dirty="0" smtClean="0"/>
              <a:t>Artículos</a:t>
            </a:r>
          </a:p>
          <a:p>
            <a:pPr marL="285750" indent="-285750">
              <a:buFont typeface="Arial" panose="020B0604020202020204" pitchFamily="34" charset="0"/>
              <a:buChar char="•"/>
            </a:pPr>
            <a:r>
              <a:rPr lang="es-MX" sz="1200" dirty="0" smtClean="0"/>
              <a:t>Capítulos de libro</a:t>
            </a:r>
          </a:p>
          <a:p>
            <a:pPr marL="285750" indent="-285750">
              <a:buFont typeface="Arial" panose="020B0604020202020204" pitchFamily="34" charset="0"/>
              <a:buChar char="•"/>
            </a:pPr>
            <a:r>
              <a:rPr lang="es-MX" sz="1200" dirty="0" smtClean="0"/>
              <a:t>Libros</a:t>
            </a:r>
          </a:p>
          <a:p>
            <a:pPr marL="285750" indent="-285750">
              <a:buFont typeface="Arial" panose="020B0604020202020204" pitchFamily="34" charset="0"/>
              <a:buChar char="•"/>
            </a:pPr>
            <a:r>
              <a:rPr lang="es-MX" sz="1200" dirty="0" smtClean="0"/>
              <a:t>Producción Tecnológica</a:t>
            </a:r>
            <a:endParaRPr lang="es-MX" sz="1200" dirty="0"/>
          </a:p>
        </p:txBody>
      </p:sp>
      <p:sp>
        <p:nvSpPr>
          <p:cNvPr id="15" name="CuadroTexto 14"/>
          <p:cNvSpPr txBox="1"/>
          <p:nvPr/>
        </p:nvSpPr>
        <p:spPr>
          <a:xfrm>
            <a:off x="4687447" y="2726493"/>
            <a:ext cx="4304371" cy="646331"/>
          </a:xfrm>
          <a:prstGeom prst="rect">
            <a:avLst/>
          </a:prstGeom>
          <a:noFill/>
        </p:spPr>
        <p:txBody>
          <a:bodyPr wrap="square" rtlCol="0">
            <a:spAutoFit/>
          </a:bodyPr>
          <a:lstStyle/>
          <a:p>
            <a:r>
              <a:rPr lang="es-MX" sz="1200" b="1" dirty="0" smtClean="0"/>
              <a:t>FORMACIÓN </a:t>
            </a:r>
            <a:r>
              <a:rPr lang="es-MX" sz="1200" b="1" dirty="0"/>
              <a:t>DE RECURSOS HUMANOS</a:t>
            </a:r>
          </a:p>
          <a:p>
            <a:pPr marL="285750" indent="-285750">
              <a:buFont typeface="Arial" panose="020B0604020202020204" pitchFamily="34" charset="0"/>
              <a:buChar char="•"/>
            </a:pPr>
            <a:r>
              <a:rPr lang="es-MX" sz="1200" dirty="0"/>
              <a:t>Docencia</a:t>
            </a:r>
          </a:p>
          <a:p>
            <a:pPr marL="285750" indent="-285750">
              <a:buFont typeface="Arial" panose="020B0604020202020204" pitchFamily="34" charset="0"/>
              <a:buChar char="•"/>
            </a:pPr>
            <a:r>
              <a:rPr lang="es-MX" sz="1200" dirty="0"/>
              <a:t>Dirección de Tesis</a:t>
            </a:r>
          </a:p>
        </p:txBody>
      </p:sp>
      <p:sp>
        <p:nvSpPr>
          <p:cNvPr id="16" name="CuadroTexto 15"/>
          <p:cNvSpPr txBox="1"/>
          <p:nvPr/>
        </p:nvSpPr>
        <p:spPr>
          <a:xfrm>
            <a:off x="4723993" y="5393309"/>
            <a:ext cx="4304371" cy="646331"/>
          </a:xfrm>
          <a:prstGeom prst="rect">
            <a:avLst/>
          </a:prstGeom>
          <a:noFill/>
        </p:spPr>
        <p:txBody>
          <a:bodyPr wrap="square" rtlCol="0">
            <a:spAutoFit/>
          </a:bodyPr>
          <a:lstStyle/>
          <a:p>
            <a:r>
              <a:rPr lang="es-MX" sz="1200" b="1" dirty="0"/>
              <a:t>DOCUMENTOS PERSONALES</a:t>
            </a:r>
          </a:p>
          <a:p>
            <a:pPr marL="285750" indent="-285750">
              <a:buFont typeface="Arial" panose="020B0604020202020204" pitchFamily="34" charset="0"/>
              <a:buChar char="•"/>
            </a:pPr>
            <a:r>
              <a:rPr lang="es-MX" sz="1200" dirty="0"/>
              <a:t>Documentos de identidad</a:t>
            </a:r>
          </a:p>
          <a:p>
            <a:pPr marL="285750" indent="-285750">
              <a:buFont typeface="Arial" panose="020B0604020202020204" pitchFamily="34" charset="0"/>
              <a:buChar char="•"/>
            </a:pPr>
            <a:r>
              <a:rPr lang="es-MX" sz="1200" dirty="0"/>
              <a:t>Formación Académica</a:t>
            </a:r>
          </a:p>
        </p:txBody>
      </p:sp>
      <p:sp>
        <p:nvSpPr>
          <p:cNvPr id="17" name="CuadroTexto 16"/>
          <p:cNvSpPr txBox="1"/>
          <p:nvPr/>
        </p:nvSpPr>
        <p:spPr>
          <a:xfrm>
            <a:off x="2962522" y="4833174"/>
            <a:ext cx="5349028" cy="307777"/>
          </a:xfrm>
          <a:prstGeom prst="rect">
            <a:avLst/>
          </a:prstGeom>
          <a:noFill/>
        </p:spPr>
        <p:txBody>
          <a:bodyPr wrap="none" rtlCol="0">
            <a:spAutoFit/>
          </a:bodyPr>
          <a:lstStyle/>
          <a:p>
            <a:r>
              <a:rPr lang="es-MX" sz="1400" b="1" dirty="0" smtClean="0"/>
              <a:t>Los solicitantes de Nuevo Ingreso, deberán incluir la siguiente carpeta</a:t>
            </a:r>
            <a:endParaRPr lang="es-MX" sz="1400" b="1" dirty="0"/>
          </a:p>
        </p:txBody>
      </p:sp>
      <p:pic>
        <p:nvPicPr>
          <p:cNvPr id="18" name="Imagen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6709" y="2499883"/>
            <a:ext cx="1627024" cy="1161620"/>
          </a:xfrm>
          <a:prstGeom prst="rect">
            <a:avLst/>
          </a:prstGeom>
        </p:spPr>
      </p:pic>
      <p:pic>
        <p:nvPicPr>
          <p:cNvPr id="19" name="Imagen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3437" y="3701334"/>
            <a:ext cx="1627024" cy="1161620"/>
          </a:xfrm>
          <a:prstGeom prst="rect">
            <a:avLst/>
          </a:prstGeom>
        </p:spPr>
      </p:pic>
      <p:sp>
        <p:nvSpPr>
          <p:cNvPr id="20" name="CuadroTexto 19"/>
          <p:cNvSpPr txBox="1"/>
          <p:nvPr/>
        </p:nvSpPr>
        <p:spPr>
          <a:xfrm>
            <a:off x="4751871" y="3827249"/>
            <a:ext cx="4304371" cy="646331"/>
          </a:xfrm>
          <a:prstGeom prst="rect">
            <a:avLst/>
          </a:prstGeom>
          <a:noFill/>
        </p:spPr>
        <p:txBody>
          <a:bodyPr wrap="square" rtlCol="0">
            <a:spAutoFit/>
          </a:bodyPr>
          <a:lstStyle/>
          <a:p>
            <a:r>
              <a:rPr lang="es-MX" sz="1200" b="1" dirty="0" smtClean="0"/>
              <a:t>PRODUCCIÓN COMPLEMENTARIA</a:t>
            </a:r>
            <a:endParaRPr lang="es-MX" sz="1200" b="1" dirty="0"/>
          </a:p>
          <a:p>
            <a:pPr marL="285750" indent="-285750">
              <a:buFont typeface="Arial" panose="020B0604020202020204" pitchFamily="34" charset="0"/>
              <a:buChar char="•"/>
            </a:pPr>
            <a:r>
              <a:rPr lang="es-MX" sz="1200" dirty="0" smtClean="0"/>
              <a:t>Productos de investigación científica y tecnológica, que no fueron seleccionados como “productos destacados”</a:t>
            </a:r>
            <a:endParaRPr lang="es-MX" sz="1200" dirty="0"/>
          </a:p>
        </p:txBody>
      </p:sp>
      <p:pic>
        <p:nvPicPr>
          <p:cNvPr id="21" name="Imagen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6969" y="5181831"/>
            <a:ext cx="1627024" cy="1161620"/>
          </a:xfrm>
          <a:prstGeom prst="rect">
            <a:avLst/>
          </a:prstGeom>
        </p:spPr>
      </p:pic>
    </p:spTree>
    <p:extLst>
      <p:ext uri="{BB962C8B-B14F-4D97-AF65-F5344CB8AC3E}">
        <p14:creationId xmlns:p14="http://schemas.microsoft.com/office/powerpoint/2010/main" val="3711956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361113"/>
            <a:ext cx="9144000" cy="496887"/>
          </a:xfrm>
          <a:prstGeom prst="rect">
            <a:avLst/>
          </a:prstGeom>
          <a:gradFill>
            <a:gsLst>
              <a:gs pos="0">
                <a:schemeClr val="bg1">
                  <a:lumMod val="75000"/>
                </a:schemeClr>
              </a:gs>
              <a:gs pos="100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fontAlgn="auto">
              <a:spcBef>
                <a:spcPts val="0"/>
              </a:spcBef>
              <a:spcAft>
                <a:spcPts val="0"/>
              </a:spcAft>
              <a:defRPr/>
            </a:pPr>
            <a:endParaRPr lang="es-MX" sz="1000" b="1" dirty="0" smtClean="0">
              <a:solidFill>
                <a:schemeClr val="accent1">
                  <a:lumMod val="50000"/>
                </a:schemeClr>
              </a:solidFill>
              <a:latin typeface="Bookman Old Style" panose="02050604050505020204" pitchFamily="18" charset="0"/>
            </a:endParaRPr>
          </a:p>
          <a:p>
            <a:pPr algn="r" fontAlgn="auto">
              <a:spcBef>
                <a:spcPts val="0"/>
              </a:spcBef>
              <a:spcAft>
                <a:spcPts val="0"/>
              </a:spcAft>
              <a:defRPr/>
            </a:pPr>
            <a:r>
              <a:rPr lang="es-MX" sz="1000" b="1" dirty="0" smtClean="0">
                <a:solidFill>
                  <a:schemeClr val="accent1">
                    <a:lumMod val="50000"/>
                  </a:schemeClr>
                </a:solidFill>
                <a:latin typeface="Bookman Old Style" panose="02050604050505020204" pitchFamily="18" charset="0"/>
              </a:rPr>
              <a:t>Sistema Nacional de Investigadores</a:t>
            </a:r>
            <a:endParaRPr lang="es-MX" sz="1000" b="1" dirty="0">
              <a:solidFill>
                <a:schemeClr val="accent1">
                  <a:lumMod val="50000"/>
                </a:schemeClr>
              </a:solidFill>
              <a:latin typeface="Bookman Old Style" panose="02050604050505020204" pitchFamily="18" charset="0"/>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404" y="2497874"/>
            <a:ext cx="7237141" cy="4070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ángulo 1"/>
          <p:cNvSpPr/>
          <p:nvPr/>
        </p:nvSpPr>
        <p:spPr>
          <a:xfrm>
            <a:off x="501805" y="1884991"/>
            <a:ext cx="8307658" cy="584775"/>
          </a:xfrm>
          <a:prstGeom prst="rect">
            <a:avLst/>
          </a:prstGeom>
        </p:spPr>
        <p:txBody>
          <a:bodyPr wrap="square">
            <a:spAutoFit/>
          </a:bodyPr>
          <a:lstStyle/>
          <a:p>
            <a:r>
              <a:rPr lang="es-MX" sz="1600" dirty="0" smtClean="0">
                <a:solidFill>
                  <a:schemeClr val="accent1">
                    <a:lumMod val="50000"/>
                  </a:schemeClr>
                </a:solidFill>
                <a:latin typeface="Bookman Old Style" panose="02050604050505020204" pitchFamily="18" charset="0"/>
                <a:ea typeface="Times New Roman" panose="02020603050405020304" pitchFamily="18" charset="0"/>
              </a:rPr>
              <a:t>El </a:t>
            </a:r>
            <a:r>
              <a:rPr lang="es-MX" sz="1600" dirty="0">
                <a:solidFill>
                  <a:schemeClr val="accent1">
                    <a:lumMod val="50000"/>
                  </a:schemeClr>
                </a:solidFill>
                <a:latin typeface="Bookman Old Style" panose="02050604050505020204" pitchFamily="18" charset="0"/>
                <a:ea typeface="Times New Roman" panose="02020603050405020304" pitchFamily="18" charset="0"/>
              </a:rPr>
              <a:t>primer paso que debemos realizar  es  entrar a la página principal de </a:t>
            </a:r>
            <a:r>
              <a:rPr lang="es-MX" sz="1600" dirty="0" smtClean="0">
                <a:solidFill>
                  <a:schemeClr val="accent1">
                    <a:lumMod val="50000"/>
                  </a:schemeClr>
                </a:solidFill>
                <a:latin typeface="Bookman Old Style" panose="02050604050505020204" pitchFamily="18" charset="0"/>
                <a:ea typeface="Times New Roman" panose="02020603050405020304" pitchFamily="18" charset="0"/>
              </a:rPr>
              <a:t>Google y dar clic en iniciar sesión.</a:t>
            </a:r>
            <a:endParaRPr lang="es-MX" sz="1600" dirty="0">
              <a:solidFill>
                <a:schemeClr val="accent1">
                  <a:lumMod val="50000"/>
                </a:schemeClr>
              </a:solidFill>
              <a:latin typeface="Bookman Old Style" panose="02050604050505020204" pitchFamily="18" charset="0"/>
              <a:ea typeface="Times New Roman" panose="02020603050405020304" pitchFamily="18" charset="0"/>
            </a:endParaRPr>
          </a:p>
        </p:txBody>
      </p:sp>
      <p:sp>
        <p:nvSpPr>
          <p:cNvPr id="4" name="Flecha izquierda 3"/>
          <p:cNvSpPr/>
          <p:nvPr/>
        </p:nvSpPr>
        <p:spPr>
          <a:xfrm>
            <a:off x="7967545" y="2497874"/>
            <a:ext cx="1020338" cy="42374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7" name="Rectángulo 6"/>
          <p:cNvSpPr/>
          <p:nvPr/>
        </p:nvSpPr>
        <p:spPr>
          <a:xfrm>
            <a:off x="501805" y="1303368"/>
            <a:ext cx="8307658" cy="646331"/>
          </a:xfrm>
          <a:prstGeom prst="rect">
            <a:avLst/>
          </a:prstGeom>
        </p:spPr>
        <p:txBody>
          <a:bodyPr wrap="square">
            <a:spAutoFit/>
          </a:bodyPr>
          <a:lstStyle/>
          <a:p>
            <a:pPr algn="ctr"/>
            <a:r>
              <a:rPr lang="es-MX" b="1" dirty="0" smtClean="0">
                <a:solidFill>
                  <a:schemeClr val="accent1">
                    <a:lumMod val="50000"/>
                  </a:schemeClr>
                </a:solidFill>
                <a:latin typeface="Bookman Old Style" panose="02050604050505020204" pitchFamily="18" charset="0"/>
                <a:ea typeface="Times New Roman" panose="02020603050405020304" pitchFamily="18" charset="0"/>
              </a:rPr>
              <a:t>PROCEDIMIENTO PARA COMPARTIR LA CARPETA </a:t>
            </a:r>
            <a:r>
              <a:rPr lang="es-MX" b="1" dirty="0" smtClean="0">
                <a:solidFill>
                  <a:schemeClr val="accent1">
                    <a:lumMod val="50000"/>
                  </a:schemeClr>
                </a:solidFill>
                <a:latin typeface="Bookman Old Style" panose="02050604050505020204" pitchFamily="18" charset="0"/>
                <a:ea typeface="Times New Roman" panose="02020603050405020304" pitchFamily="18" charset="0"/>
              </a:rPr>
              <a:t>VIRTUAL (Se utiliza Google Drive a manera de ejemplo)</a:t>
            </a:r>
            <a:endParaRPr lang="es-MX" b="1" dirty="0">
              <a:solidFill>
                <a:schemeClr val="accent1">
                  <a:lumMod val="50000"/>
                </a:schemeClr>
              </a:solidFill>
              <a:latin typeface="Bookman Old Style" panose="02050604050505020204" pitchFamily="18" charset="0"/>
              <a:ea typeface="Times New Roman" panose="02020603050405020304" pitchFamily="18" charset="0"/>
            </a:endParaRPr>
          </a:p>
        </p:txBody>
      </p:sp>
    </p:spTree>
    <p:extLst>
      <p:ext uri="{BB962C8B-B14F-4D97-AF65-F5344CB8AC3E}">
        <p14:creationId xmlns:p14="http://schemas.microsoft.com/office/powerpoint/2010/main" val="2843728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361113"/>
            <a:ext cx="9144000" cy="496887"/>
          </a:xfrm>
          <a:prstGeom prst="rect">
            <a:avLst/>
          </a:prstGeom>
          <a:gradFill>
            <a:gsLst>
              <a:gs pos="0">
                <a:schemeClr val="bg1">
                  <a:lumMod val="75000"/>
                </a:schemeClr>
              </a:gs>
              <a:gs pos="100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fontAlgn="auto">
              <a:spcBef>
                <a:spcPts val="0"/>
              </a:spcBef>
              <a:spcAft>
                <a:spcPts val="0"/>
              </a:spcAft>
              <a:defRPr/>
            </a:pPr>
            <a:endParaRPr lang="es-MX" sz="1100" b="1" dirty="0" smtClean="0">
              <a:solidFill>
                <a:schemeClr val="accent1">
                  <a:lumMod val="50000"/>
                </a:schemeClr>
              </a:solidFill>
              <a:latin typeface="Bookman Old Style" panose="02050604050505020204" pitchFamily="18" charset="0"/>
            </a:endParaRPr>
          </a:p>
          <a:p>
            <a:pPr algn="r">
              <a:defRPr/>
            </a:pPr>
            <a:endParaRPr lang="es-MX" sz="900" b="1" dirty="0" smtClean="0">
              <a:solidFill>
                <a:schemeClr val="accent1">
                  <a:lumMod val="50000"/>
                </a:schemeClr>
              </a:solidFill>
              <a:latin typeface="Bookman Old Style" panose="02050604050505020204" pitchFamily="18" charset="0"/>
            </a:endParaRPr>
          </a:p>
          <a:p>
            <a:pPr algn="r">
              <a:defRPr/>
            </a:pPr>
            <a:r>
              <a:rPr lang="es-MX" sz="900" b="1" dirty="0" smtClean="0">
                <a:solidFill>
                  <a:schemeClr val="accent1">
                    <a:lumMod val="50000"/>
                  </a:schemeClr>
                </a:solidFill>
                <a:latin typeface="Bookman Old Style" panose="02050604050505020204" pitchFamily="18" charset="0"/>
              </a:rPr>
              <a:t>Sistema </a:t>
            </a:r>
            <a:r>
              <a:rPr lang="es-MX" sz="900" b="1" dirty="0">
                <a:solidFill>
                  <a:schemeClr val="accent1">
                    <a:lumMod val="50000"/>
                  </a:schemeClr>
                </a:solidFill>
                <a:latin typeface="Bookman Old Style" panose="02050604050505020204" pitchFamily="18" charset="0"/>
              </a:rPr>
              <a:t>Nacional de Investigadores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922" y="1700169"/>
            <a:ext cx="804615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uadroTexto 1"/>
          <p:cNvSpPr txBox="1"/>
          <p:nvPr/>
        </p:nvSpPr>
        <p:spPr>
          <a:xfrm>
            <a:off x="626981" y="1226634"/>
            <a:ext cx="6375985" cy="338554"/>
          </a:xfrm>
          <a:prstGeom prst="rect">
            <a:avLst/>
          </a:prstGeom>
          <a:noFill/>
        </p:spPr>
        <p:txBody>
          <a:bodyPr wrap="square" rtlCol="0">
            <a:spAutoFit/>
          </a:bodyPr>
          <a:lstStyle/>
          <a:p>
            <a:r>
              <a:rPr lang="es-MX" sz="1600" dirty="0">
                <a:solidFill>
                  <a:schemeClr val="accent1">
                    <a:lumMod val="50000"/>
                  </a:schemeClr>
                </a:solidFill>
                <a:latin typeface="Bookman Old Style" panose="02050604050505020204" pitchFamily="18" charset="0"/>
                <a:ea typeface="Times New Roman" panose="02020603050405020304" pitchFamily="18" charset="0"/>
              </a:rPr>
              <a:t>Introduciremos nuestra clave de  usuario y contraseña</a:t>
            </a:r>
          </a:p>
        </p:txBody>
      </p:sp>
    </p:spTree>
    <p:extLst>
      <p:ext uri="{BB962C8B-B14F-4D97-AF65-F5344CB8AC3E}">
        <p14:creationId xmlns:p14="http://schemas.microsoft.com/office/powerpoint/2010/main" val="906188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361113"/>
            <a:ext cx="9144000" cy="496887"/>
          </a:xfrm>
          <a:prstGeom prst="rect">
            <a:avLst/>
          </a:prstGeom>
          <a:gradFill>
            <a:gsLst>
              <a:gs pos="0">
                <a:schemeClr val="bg1">
                  <a:lumMod val="75000"/>
                </a:schemeClr>
              </a:gs>
              <a:gs pos="100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fontAlgn="auto">
              <a:spcBef>
                <a:spcPts val="0"/>
              </a:spcBef>
              <a:spcAft>
                <a:spcPts val="0"/>
              </a:spcAft>
              <a:defRPr/>
            </a:pPr>
            <a:endParaRPr lang="es-MX" sz="900" b="1" dirty="0" smtClean="0">
              <a:solidFill>
                <a:schemeClr val="accent1">
                  <a:lumMod val="50000"/>
                </a:schemeClr>
              </a:solidFill>
              <a:latin typeface="Bookman Old Style" panose="02050604050505020204" pitchFamily="18" charset="0"/>
            </a:endParaRPr>
          </a:p>
          <a:p>
            <a:pPr algn="r" fontAlgn="auto">
              <a:spcBef>
                <a:spcPts val="0"/>
              </a:spcBef>
              <a:spcAft>
                <a:spcPts val="0"/>
              </a:spcAft>
              <a:defRPr/>
            </a:pPr>
            <a:endParaRPr lang="es-MX" sz="900" b="1" dirty="0" smtClean="0">
              <a:solidFill>
                <a:schemeClr val="accent1">
                  <a:lumMod val="50000"/>
                </a:schemeClr>
              </a:solidFill>
              <a:latin typeface="Bookman Old Style" panose="02050604050505020204" pitchFamily="18" charset="0"/>
            </a:endParaRPr>
          </a:p>
          <a:p>
            <a:pPr algn="r" fontAlgn="auto">
              <a:spcBef>
                <a:spcPts val="0"/>
              </a:spcBef>
              <a:spcAft>
                <a:spcPts val="0"/>
              </a:spcAft>
              <a:defRPr/>
            </a:pPr>
            <a:r>
              <a:rPr lang="es-MX" sz="900" b="1" dirty="0" smtClean="0">
                <a:solidFill>
                  <a:schemeClr val="accent1">
                    <a:lumMod val="50000"/>
                  </a:schemeClr>
                </a:solidFill>
                <a:latin typeface="Bookman Old Style" panose="02050604050505020204" pitchFamily="18" charset="0"/>
              </a:rPr>
              <a:t>Sistema </a:t>
            </a:r>
            <a:r>
              <a:rPr lang="es-MX" sz="900" b="1" dirty="0">
                <a:solidFill>
                  <a:schemeClr val="accent1">
                    <a:lumMod val="50000"/>
                  </a:schemeClr>
                </a:solidFill>
                <a:latin typeface="Bookman Old Style" panose="02050604050505020204" pitchFamily="18" charset="0"/>
              </a:rPr>
              <a:t>Nacional de Investigadores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703" y="2010749"/>
            <a:ext cx="7025269" cy="395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ángulo 1"/>
          <p:cNvSpPr/>
          <p:nvPr/>
        </p:nvSpPr>
        <p:spPr>
          <a:xfrm>
            <a:off x="189571" y="1282391"/>
            <a:ext cx="8954429" cy="707886"/>
          </a:xfrm>
          <a:prstGeom prst="rect">
            <a:avLst/>
          </a:prstGeom>
        </p:spPr>
        <p:txBody>
          <a:bodyPr wrap="square">
            <a:spAutoFit/>
          </a:bodyPr>
          <a:lstStyle/>
          <a:p>
            <a:pPr algn="ctr">
              <a:spcAft>
                <a:spcPts val="0"/>
              </a:spcAft>
            </a:pPr>
            <a:r>
              <a:rPr lang="es-MX" sz="1600" dirty="0" smtClean="0">
                <a:solidFill>
                  <a:schemeClr val="accent1">
                    <a:lumMod val="50000"/>
                  </a:schemeClr>
                </a:solidFill>
                <a:latin typeface="Bookman Old Style" panose="02050604050505020204" pitchFamily="18" charset="0"/>
                <a:ea typeface="Times New Roman" panose="02020603050405020304" pitchFamily="18" charset="0"/>
              </a:rPr>
              <a:t>Posteriormente </a:t>
            </a:r>
            <a:r>
              <a:rPr lang="es-MX" sz="1600" dirty="0">
                <a:solidFill>
                  <a:schemeClr val="accent1">
                    <a:lumMod val="50000"/>
                  </a:schemeClr>
                </a:solidFill>
                <a:latin typeface="Bookman Old Style" panose="02050604050505020204" pitchFamily="18" charset="0"/>
                <a:ea typeface="Times New Roman" panose="02020603050405020304" pitchFamily="18" charset="0"/>
              </a:rPr>
              <a:t>en el ícono que contiene las aplicaciones de Google, seleccionaremos </a:t>
            </a:r>
            <a:r>
              <a:rPr lang="es-MX" sz="2400" b="1" dirty="0">
                <a:solidFill>
                  <a:schemeClr val="accent1">
                    <a:lumMod val="50000"/>
                  </a:schemeClr>
                </a:solidFill>
                <a:latin typeface="Bookman Old Style" panose="02050604050505020204" pitchFamily="18" charset="0"/>
                <a:ea typeface="Times New Roman" panose="02020603050405020304" pitchFamily="18" charset="0"/>
              </a:rPr>
              <a:t>“Drive</a:t>
            </a:r>
            <a:r>
              <a:rPr lang="es-MX" sz="2400" b="1" dirty="0" smtClean="0">
                <a:solidFill>
                  <a:schemeClr val="accent1">
                    <a:lumMod val="50000"/>
                  </a:schemeClr>
                </a:solidFill>
                <a:latin typeface="Bookman Old Style" panose="02050604050505020204" pitchFamily="18" charset="0"/>
                <a:ea typeface="Times New Roman" panose="02020603050405020304" pitchFamily="18" charset="0"/>
              </a:rPr>
              <a:t>” </a:t>
            </a:r>
            <a:endParaRPr lang="es-MX" sz="1600" b="1" dirty="0">
              <a:solidFill>
                <a:schemeClr val="accent1">
                  <a:lumMod val="50000"/>
                </a:schemeClr>
              </a:solidFill>
              <a:latin typeface="Bookman Old Style" panose="02050604050505020204" pitchFamily="18" charset="0"/>
              <a:ea typeface="Times New Roman" panose="02020603050405020304" pitchFamily="18" charset="0"/>
            </a:endParaRPr>
          </a:p>
        </p:txBody>
      </p:sp>
      <p:sp>
        <p:nvSpPr>
          <p:cNvPr id="4" name="Flecha izquierda 3"/>
          <p:cNvSpPr/>
          <p:nvPr/>
        </p:nvSpPr>
        <p:spPr>
          <a:xfrm>
            <a:off x="6975089" y="3696012"/>
            <a:ext cx="1973766" cy="41259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472692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361113"/>
            <a:ext cx="9144000" cy="496887"/>
          </a:xfrm>
          <a:prstGeom prst="rect">
            <a:avLst/>
          </a:prstGeom>
          <a:gradFill>
            <a:gsLst>
              <a:gs pos="0">
                <a:schemeClr val="bg1">
                  <a:lumMod val="75000"/>
                </a:schemeClr>
              </a:gs>
              <a:gs pos="100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a:defRPr/>
            </a:pPr>
            <a:endParaRPr lang="es-MX" sz="900" b="1" dirty="0" smtClean="0">
              <a:solidFill>
                <a:schemeClr val="accent1">
                  <a:lumMod val="50000"/>
                </a:schemeClr>
              </a:solidFill>
              <a:latin typeface="Bookman Old Style" panose="02050604050505020204" pitchFamily="18" charset="0"/>
            </a:endParaRPr>
          </a:p>
          <a:p>
            <a:pPr algn="r">
              <a:defRPr/>
            </a:pPr>
            <a:endParaRPr lang="es-MX" sz="900" b="1" dirty="0">
              <a:solidFill>
                <a:schemeClr val="accent1">
                  <a:lumMod val="50000"/>
                </a:schemeClr>
              </a:solidFill>
              <a:latin typeface="Bookman Old Style" panose="02050604050505020204" pitchFamily="18" charset="0"/>
            </a:endParaRPr>
          </a:p>
          <a:p>
            <a:pPr algn="r">
              <a:defRPr/>
            </a:pPr>
            <a:r>
              <a:rPr lang="es-MX" sz="900" b="1" dirty="0" smtClean="0">
                <a:solidFill>
                  <a:schemeClr val="accent1">
                    <a:lumMod val="50000"/>
                  </a:schemeClr>
                </a:solidFill>
                <a:latin typeface="Bookman Old Style" panose="02050604050505020204" pitchFamily="18" charset="0"/>
              </a:rPr>
              <a:t>Sistema </a:t>
            </a:r>
            <a:r>
              <a:rPr lang="es-MX" sz="900" b="1" dirty="0">
                <a:solidFill>
                  <a:schemeClr val="accent1">
                    <a:lumMod val="50000"/>
                  </a:schemeClr>
                </a:solidFill>
                <a:latin typeface="Bookman Old Style" panose="02050604050505020204" pitchFamily="18" charset="0"/>
              </a:rPr>
              <a:t>Nacional de Investigadores</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484" y="2516818"/>
            <a:ext cx="6527032" cy="3671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166" y="2762922"/>
            <a:ext cx="3181350" cy="3228975"/>
          </a:xfrm>
          <a:prstGeom prst="rect">
            <a:avLst/>
          </a:prstGeom>
          <a:solidFill>
            <a:schemeClr val="bg1"/>
          </a:solidFill>
          <a:ln>
            <a:noFill/>
          </a:ln>
          <a:extLst/>
        </p:spPr>
      </p:pic>
      <p:sp>
        <p:nvSpPr>
          <p:cNvPr id="2" name="Rectángulo 1"/>
          <p:cNvSpPr/>
          <p:nvPr/>
        </p:nvSpPr>
        <p:spPr>
          <a:xfrm>
            <a:off x="468351" y="1316489"/>
            <a:ext cx="8430322" cy="1077218"/>
          </a:xfrm>
          <a:prstGeom prst="rect">
            <a:avLst/>
          </a:prstGeom>
        </p:spPr>
        <p:txBody>
          <a:bodyPr wrap="square">
            <a:spAutoFit/>
          </a:bodyPr>
          <a:lstStyle/>
          <a:p>
            <a:pPr algn="just"/>
            <a:r>
              <a:rPr lang="es-MX" sz="1600" dirty="0">
                <a:solidFill>
                  <a:schemeClr val="accent1">
                    <a:lumMod val="50000"/>
                  </a:schemeClr>
                </a:solidFill>
                <a:latin typeface="Bookman Old Style" panose="02050604050505020204" pitchFamily="18" charset="0"/>
                <a:ea typeface="Times New Roman" panose="02020603050405020304" pitchFamily="18" charset="0"/>
              </a:rPr>
              <a:t>En paralelo podremos abrir nuestro explorador de Windows para ubicar la carpeta en la que se encuentran los archivos con la documentación probatoria y simplemente, sin soltar el puntero de mouse, arrastraremos nuestra carpeta hacía Google Drive. </a:t>
            </a: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0939" y="3178098"/>
            <a:ext cx="2798797" cy="1932983"/>
          </a:xfrm>
          <a:prstGeom prst="rect">
            <a:avLst/>
          </a:prstGeom>
        </p:spPr>
      </p:pic>
      <p:sp>
        <p:nvSpPr>
          <p:cNvPr id="8" name="CuadroTexto 7"/>
          <p:cNvSpPr txBox="1"/>
          <p:nvPr/>
        </p:nvSpPr>
        <p:spPr>
          <a:xfrm>
            <a:off x="5240555" y="3963884"/>
            <a:ext cx="1791901" cy="276999"/>
          </a:xfrm>
          <a:prstGeom prst="rect">
            <a:avLst/>
          </a:prstGeom>
          <a:noFill/>
        </p:spPr>
        <p:txBody>
          <a:bodyPr wrap="none" rtlCol="0">
            <a:spAutoFit/>
          </a:bodyPr>
          <a:lstStyle/>
          <a:p>
            <a:r>
              <a:rPr lang="es-MX" sz="1200" dirty="0" smtClean="0"/>
              <a:t>CONVOCATORIA SNI 2017</a:t>
            </a:r>
            <a:endParaRPr lang="es-MX" sz="1200" dirty="0"/>
          </a:p>
        </p:txBody>
      </p:sp>
      <p:sp>
        <p:nvSpPr>
          <p:cNvPr id="9" name="CuadroTexto 8"/>
          <p:cNvSpPr txBox="1"/>
          <p:nvPr/>
        </p:nvSpPr>
        <p:spPr>
          <a:xfrm>
            <a:off x="5348890" y="5235140"/>
            <a:ext cx="1799042" cy="261610"/>
          </a:xfrm>
          <a:prstGeom prst="rect">
            <a:avLst/>
          </a:prstGeom>
          <a:solidFill>
            <a:schemeClr val="bg1"/>
          </a:solidFill>
        </p:spPr>
        <p:txBody>
          <a:bodyPr wrap="square" rtlCol="0">
            <a:spAutoFit/>
          </a:bodyPr>
          <a:lstStyle/>
          <a:p>
            <a:r>
              <a:rPr lang="es-MX" sz="1100" dirty="0" smtClean="0"/>
              <a:t>CONVOCATORIA SNI 2017</a:t>
            </a:r>
            <a:endParaRPr lang="es-MX" sz="1100" dirty="0"/>
          </a:p>
        </p:txBody>
      </p:sp>
    </p:spTree>
    <p:extLst>
      <p:ext uri="{BB962C8B-B14F-4D97-AF65-F5344CB8AC3E}">
        <p14:creationId xmlns:p14="http://schemas.microsoft.com/office/powerpoint/2010/main" val="2307228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361113"/>
            <a:ext cx="9144000" cy="496887"/>
          </a:xfrm>
          <a:prstGeom prst="rect">
            <a:avLst/>
          </a:prstGeom>
          <a:gradFill>
            <a:gsLst>
              <a:gs pos="0">
                <a:schemeClr val="bg1">
                  <a:lumMod val="75000"/>
                </a:schemeClr>
              </a:gs>
              <a:gs pos="100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fontAlgn="auto">
              <a:spcBef>
                <a:spcPts val="0"/>
              </a:spcBef>
              <a:spcAft>
                <a:spcPts val="0"/>
              </a:spcAft>
              <a:defRPr/>
            </a:pPr>
            <a:endParaRPr lang="es-MX" sz="900" b="1" dirty="0" smtClean="0">
              <a:solidFill>
                <a:schemeClr val="accent1">
                  <a:lumMod val="50000"/>
                </a:schemeClr>
              </a:solidFill>
              <a:latin typeface="Bookman Old Style" panose="02050604050505020204" pitchFamily="18" charset="0"/>
            </a:endParaRPr>
          </a:p>
          <a:p>
            <a:pPr algn="r" fontAlgn="auto">
              <a:spcBef>
                <a:spcPts val="0"/>
              </a:spcBef>
              <a:spcAft>
                <a:spcPts val="0"/>
              </a:spcAft>
              <a:defRPr/>
            </a:pPr>
            <a:endParaRPr lang="es-MX" sz="900" b="1" dirty="0">
              <a:solidFill>
                <a:schemeClr val="accent1">
                  <a:lumMod val="50000"/>
                </a:schemeClr>
              </a:solidFill>
              <a:latin typeface="Bookman Old Style" panose="02050604050505020204" pitchFamily="18" charset="0"/>
            </a:endParaRPr>
          </a:p>
          <a:p>
            <a:pPr algn="r" fontAlgn="auto">
              <a:spcBef>
                <a:spcPts val="0"/>
              </a:spcBef>
              <a:spcAft>
                <a:spcPts val="0"/>
              </a:spcAft>
              <a:defRPr/>
            </a:pPr>
            <a:r>
              <a:rPr lang="es-MX" sz="900" b="1" dirty="0" smtClean="0">
                <a:solidFill>
                  <a:schemeClr val="accent1">
                    <a:lumMod val="50000"/>
                  </a:schemeClr>
                </a:solidFill>
                <a:latin typeface="Bookman Old Style" panose="02050604050505020204" pitchFamily="18" charset="0"/>
              </a:rPr>
              <a:t>Sistema </a:t>
            </a:r>
            <a:r>
              <a:rPr lang="es-MX" sz="900" b="1" dirty="0">
                <a:solidFill>
                  <a:schemeClr val="accent1">
                    <a:lumMod val="50000"/>
                  </a:schemeClr>
                </a:solidFill>
                <a:latin typeface="Bookman Old Style" panose="02050604050505020204" pitchFamily="18" charset="0"/>
              </a:rPr>
              <a:t>Nacional de Investigadores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703" y="2048079"/>
            <a:ext cx="6936058" cy="3901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ángulo 1"/>
          <p:cNvSpPr/>
          <p:nvPr/>
        </p:nvSpPr>
        <p:spPr>
          <a:xfrm>
            <a:off x="814039" y="1401749"/>
            <a:ext cx="6802244" cy="338554"/>
          </a:xfrm>
          <a:prstGeom prst="rect">
            <a:avLst/>
          </a:prstGeom>
        </p:spPr>
        <p:txBody>
          <a:bodyPr wrap="square">
            <a:spAutoFit/>
          </a:bodyPr>
          <a:lstStyle/>
          <a:p>
            <a:r>
              <a:rPr lang="es-MX" sz="1600" dirty="0">
                <a:solidFill>
                  <a:schemeClr val="accent1">
                    <a:lumMod val="50000"/>
                  </a:schemeClr>
                </a:solidFill>
                <a:latin typeface="Bookman Old Style" panose="02050604050505020204" pitchFamily="18" charset="0"/>
                <a:ea typeface="Times New Roman" panose="02020603050405020304" pitchFamily="18" charset="0"/>
              </a:rPr>
              <a:t>Automáticamente comenzarán a subir los archivos a la nube. </a:t>
            </a:r>
          </a:p>
        </p:txBody>
      </p:sp>
      <p:sp>
        <p:nvSpPr>
          <p:cNvPr id="5" name="CuadroTexto 4"/>
          <p:cNvSpPr txBox="1"/>
          <p:nvPr/>
        </p:nvSpPr>
        <p:spPr>
          <a:xfrm>
            <a:off x="4289524" y="5365945"/>
            <a:ext cx="1799042" cy="261610"/>
          </a:xfrm>
          <a:prstGeom prst="rect">
            <a:avLst/>
          </a:prstGeom>
          <a:solidFill>
            <a:schemeClr val="bg1"/>
          </a:solidFill>
        </p:spPr>
        <p:txBody>
          <a:bodyPr wrap="square" rtlCol="0">
            <a:spAutoFit/>
          </a:bodyPr>
          <a:lstStyle/>
          <a:p>
            <a:r>
              <a:rPr lang="es-MX" sz="1050" dirty="0" smtClean="0"/>
              <a:t>CONVOCATORIA SNI 2017</a:t>
            </a:r>
            <a:endParaRPr lang="es-MX" sz="1050" dirty="0"/>
          </a:p>
        </p:txBody>
      </p:sp>
    </p:spTree>
    <p:extLst>
      <p:ext uri="{BB962C8B-B14F-4D97-AF65-F5344CB8AC3E}">
        <p14:creationId xmlns:p14="http://schemas.microsoft.com/office/powerpoint/2010/main" val="3955747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361113"/>
            <a:ext cx="9144000" cy="496887"/>
          </a:xfrm>
          <a:prstGeom prst="rect">
            <a:avLst/>
          </a:prstGeom>
          <a:gradFill>
            <a:gsLst>
              <a:gs pos="0">
                <a:schemeClr val="bg1">
                  <a:lumMod val="75000"/>
                </a:schemeClr>
              </a:gs>
              <a:gs pos="100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a:defRPr/>
            </a:pPr>
            <a:endParaRPr lang="es-MX" sz="900" b="1" dirty="0" smtClean="0">
              <a:solidFill>
                <a:schemeClr val="accent1">
                  <a:lumMod val="50000"/>
                </a:schemeClr>
              </a:solidFill>
              <a:latin typeface="Bookman Old Style" panose="02050604050505020204" pitchFamily="18" charset="0"/>
            </a:endParaRPr>
          </a:p>
          <a:p>
            <a:pPr algn="r">
              <a:defRPr/>
            </a:pPr>
            <a:endParaRPr lang="es-MX" sz="900" b="1" dirty="0">
              <a:solidFill>
                <a:schemeClr val="accent1">
                  <a:lumMod val="50000"/>
                </a:schemeClr>
              </a:solidFill>
              <a:latin typeface="Bookman Old Style" panose="02050604050505020204" pitchFamily="18" charset="0"/>
            </a:endParaRPr>
          </a:p>
          <a:p>
            <a:pPr algn="r">
              <a:defRPr/>
            </a:pPr>
            <a:r>
              <a:rPr lang="es-MX" sz="900" b="1" dirty="0" smtClean="0">
                <a:solidFill>
                  <a:schemeClr val="accent1">
                    <a:lumMod val="50000"/>
                  </a:schemeClr>
                </a:solidFill>
                <a:latin typeface="Bookman Old Style" panose="02050604050505020204" pitchFamily="18" charset="0"/>
              </a:rPr>
              <a:t>Sistema </a:t>
            </a:r>
            <a:r>
              <a:rPr lang="es-MX" sz="900" b="1" dirty="0">
                <a:solidFill>
                  <a:schemeClr val="accent1">
                    <a:lumMod val="50000"/>
                  </a:schemeClr>
                </a:solidFill>
                <a:latin typeface="Bookman Old Style" panose="02050604050505020204" pitchFamily="18" charset="0"/>
              </a:rPr>
              <a:t>Nacional de Investigadores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727" y="2082380"/>
            <a:ext cx="7210364" cy="4278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ángulo 1"/>
          <p:cNvSpPr/>
          <p:nvPr/>
        </p:nvSpPr>
        <p:spPr>
          <a:xfrm>
            <a:off x="278780" y="1251383"/>
            <a:ext cx="8865220" cy="830997"/>
          </a:xfrm>
          <a:prstGeom prst="rect">
            <a:avLst/>
          </a:prstGeom>
        </p:spPr>
        <p:txBody>
          <a:bodyPr wrap="square">
            <a:spAutoFit/>
          </a:bodyPr>
          <a:lstStyle/>
          <a:p>
            <a:r>
              <a:rPr lang="es-MX" sz="1600" dirty="0">
                <a:solidFill>
                  <a:schemeClr val="accent1">
                    <a:lumMod val="50000"/>
                  </a:schemeClr>
                </a:solidFill>
                <a:latin typeface="Bookman Old Style" panose="02050604050505020204" pitchFamily="18" charset="0"/>
                <a:ea typeface="Times New Roman" panose="02020603050405020304" pitchFamily="18" charset="0"/>
              </a:rPr>
              <a:t>Una vez que concluya la subida de archivo, debemos dar clic en la opción “Compartir”, tal y como se muestra en la pantalla. </a:t>
            </a:r>
            <a:endParaRPr lang="es-MX" sz="1600" dirty="0" smtClean="0">
              <a:solidFill>
                <a:schemeClr val="accent1">
                  <a:lumMod val="50000"/>
                </a:schemeClr>
              </a:solidFill>
              <a:latin typeface="Bookman Old Style" panose="02050604050505020204" pitchFamily="18" charset="0"/>
              <a:ea typeface="Times New Roman" panose="02020603050405020304" pitchFamily="18" charset="0"/>
            </a:endParaRPr>
          </a:p>
          <a:p>
            <a:r>
              <a:rPr lang="es-MX" sz="1600" dirty="0" smtClean="0">
                <a:solidFill>
                  <a:schemeClr val="accent1">
                    <a:lumMod val="50000"/>
                  </a:schemeClr>
                </a:solidFill>
                <a:latin typeface="Bookman Old Style" panose="02050604050505020204" pitchFamily="18" charset="0"/>
                <a:ea typeface="Times New Roman" panose="02020603050405020304" pitchFamily="18" charset="0"/>
              </a:rPr>
              <a:t>Podremos observar que se </a:t>
            </a:r>
            <a:r>
              <a:rPr lang="es-MX" sz="1600" dirty="0">
                <a:solidFill>
                  <a:schemeClr val="accent1">
                    <a:lumMod val="50000"/>
                  </a:schemeClr>
                </a:solidFill>
                <a:latin typeface="Bookman Old Style" panose="02050604050505020204" pitchFamily="18" charset="0"/>
                <a:ea typeface="Times New Roman" panose="02020603050405020304" pitchFamily="18" charset="0"/>
              </a:rPr>
              <a:t>genera un vínculo</a:t>
            </a:r>
          </a:p>
        </p:txBody>
      </p:sp>
    </p:spTree>
    <p:extLst>
      <p:ext uri="{BB962C8B-B14F-4D97-AF65-F5344CB8AC3E}">
        <p14:creationId xmlns:p14="http://schemas.microsoft.com/office/powerpoint/2010/main" val="964341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1cc3f603-284b-4333-a315-fee5013cdd4b">H6ZYT34SJH3R-170-6</_dlc_DocId>
    <_dlc_DocIdUrl xmlns="1cc3f603-284b-4333-a315-fee5013cdd4b">
      <Url>http://comunidadconacyt/CPCIE/DDDCyT/_layouts/DocIdRedir.aspx?ID=H6ZYT34SJH3R-170-6</Url>
      <Description>H6ZYT34SJH3R-170-6</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o" ma:contentTypeID="0x010100D337D1BAC4C98E448710BE787AFA9316" ma:contentTypeVersion="6" ma:contentTypeDescription="Crear nuevo documento." ma:contentTypeScope="" ma:versionID="48392abbee7bf5270675da2aaaa79bd1">
  <xsd:schema xmlns:xsd="http://www.w3.org/2001/XMLSchema" xmlns:xs="http://www.w3.org/2001/XMLSchema" xmlns:p="http://schemas.microsoft.com/office/2006/metadata/properties" xmlns:ns2="1cc3f603-284b-4333-a315-fee5013cdd4b" targetNamespace="http://schemas.microsoft.com/office/2006/metadata/properties" ma:root="true" ma:fieldsID="8be41209ca4c7a57afc686fd3ff4140e" ns2:_="">
    <xsd:import namespace="1cc3f603-284b-4333-a315-fee5013cdd4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c3f603-284b-4333-a315-fee5013cdd4b"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entificador persistente" ma:description="Mantener el identificador al agregar."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22ECBF-33C4-4096-80BD-E34A17ACF42B}">
  <ds:schemaRefs>
    <ds:schemaRef ds:uri="http://schemas.microsoft.com/sharepoint/events"/>
  </ds:schemaRefs>
</ds:datastoreItem>
</file>

<file path=customXml/itemProps2.xml><?xml version="1.0" encoding="utf-8"?>
<ds:datastoreItem xmlns:ds="http://schemas.openxmlformats.org/officeDocument/2006/customXml" ds:itemID="{7554755A-6AC2-4E3F-ADDD-54DB09BE3316}">
  <ds:schemaRefs>
    <ds:schemaRef ds:uri="http://schemas.microsoft.com/sharepoint/v3/contenttype/forms"/>
  </ds:schemaRefs>
</ds:datastoreItem>
</file>

<file path=customXml/itemProps3.xml><?xml version="1.0" encoding="utf-8"?>
<ds:datastoreItem xmlns:ds="http://schemas.openxmlformats.org/officeDocument/2006/customXml" ds:itemID="{5F76CE3D-A089-4BD0-AA91-38F5BB2E8C52}">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cc3f603-284b-4333-a315-fee5013cdd4b"/>
    <ds:schemaRef ds:uri="http://purl.org/dc/dcmitype/"/>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C8174974-51F1-435C-80C8-E36BE888E7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c3f603-284b-4333-a315-fee5013cdd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122</TotalTime>
  <Words>514</Words>
  <Application>Microsoft Office PowerPoint</Application>
  <PresentationFormat>Presentación en pantalla (4:3)</PresentationFormat>
  <Paragraphs>77</Paragraphs>
  <Slides>13</Slides>
  <Notes>1</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CONACYT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CONACYT</dc:creator>
  <cp:lastModifiedBy>Jorge Ramírez Juárez</cp:lastModifiedBy>
  <cp:revision>19</cp:revision>
  <dcterms:created xsi:type="dcterms:W3CDTF">2013-01-15T20:13:39Z</dcterms:created>
  <dcterms:modified xsi:type="dcterms:W3CDTF">2017-01-20T20:53:56Z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80e47989-aa8f-40b5-9f1a-0605e115d1d7</vt:lpwstr>
  </property>
  <property fmtid="{D5CDD505-2E9C-101B-9397-08002B2CF9AE}" pid="3" name="ContentTypeId">
    <vt:lpwstr>0x010100D337D1BAC4C98E448710BE787AFA9316</vt:lpwstr>
  </property>
</Properties>
</file>