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31"/>
  </p:notesMasterIdLst>
  <p:sldIdLst>
    <p:sldId id="258" r:id="rId2"/>
    <p:sldId id="261" r:id="rId3"/>
    <p:sldId id="272" r:id="rId4"/>
    <p:sldId id="262" r:id="rId5"/>
    <p:sldId id="269" r:id="rId6"/>
    <p:sldId id="270" r:id="rId7"/>
    <p:sldId id="273" r:id="rId8"/>
    <p:sldId id="291" r:id="rId9"/>
    <p:sldId id="275" r:id="rId10"/>
    <p:sldId id="276" r:id="rId11"/>
    <p:sldId id="277" r:id="rId12"/>
    <p:sldId id="278" r:id="rId13"/>
    <p:sldId id="279" r:id="rId14"/>
    <p:sldId id="280" r:id="rId15"/>
    <p:sldId id="281" r:id="rId16"/>
    <p:sldId id="282" r:id="rId17"/>
    <p:sldId id="283" r:id="rId18"/>
    <p:sldId id="284" r:id="rId19"/>
    <p:sldId id="286" r:id="rId20"/>
    <p:sldId id="287" r:id="rId21"/>
    <p:sldId id="288" r:id="rId22"/>
    <p:sldId id="289" r:id="rId23"/>
    <p:sldId id="299" r:id="rId24"/>
    <p:sldId id="292" r:id="rId25"/>
    <p:sldId id="293" r:id="rId26"/>
    <p:sldId id="294" r:id="rId27"/>
    <p:sldId id="297" r:id="rId28"/>
    <p:sldId id="295" r:id="rId29"/>
    <p:sldId id="296" r:id="rId30"/>
  </p:sldIdLst>
  <p:sldSz cx="12192000" cy="6858000"/>
  <p:notesSz cx="6858000" cy="9144000"/>
  <p:embeddedFontLst>
    <p:embeddedFont>
      <p:font typeface="Montserrat" panose="00000500000000000000" pitchFamily="2" charset="0"/>
      <p:regular r:id="rId32"/>
      <p:bold r:id="rId33"/>
      <p:italic r:id="rId34"/>
      <p:boldItalic r:id="rId35"/>
    </p:embeddedFont>
    <p:embeddedFont>
      <p:font typeface="Montserrat SemiBold" panose="00000700000000000000" pitchFamily="2" charset="0"/>
      <p:regular r:id="rId36"/>
      <p:bold r:id="rId37"/>
      <p:italic r:id="rId38"/>
      <p:boldItalic r:id="rId39"/>
    </p:embeddedFont>
    <p:embeddedFont>
      <p:font typeface="Noto Sans" panose="020B0502040504020204" pitchFamily="34" charset="0"/>
      <p:regular r:id="rId40"/>
      <p:bold r:id="rId41"/>
      <p:italic r:id="rId42"/>
      <p:boldItalic r:id="rId43"/>
    </p:embeddedFont>
    <p:embeddedFont>
      <p:font typeface="Segoe UI" panose="020B0502040204020203" pitchFamily="34" charset="0"/>
      <p:regular r:id="rId44"/>
      <p:bold r:id="rId45"/>
      <p:italic r:id="rId46"/>
      <p:boldItalic r:id="rId4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Sección predeterminada" id="{EB804DA6-EE45-48C4-B223-FA20E751CCA3}">
          <p14:sldIdLst>
            <p14:sldId id="258"/>
            <p14:sldId id="261"/>
            <p14:sldId id="272"/>
            <p14:sldId id="262"/>
            <p14:sldId id="269"/>
            <p14:sldId id="270"/>
            <p14:sldId id="273"/>
            <p14:sldId id="291"/>
            <p14:sldId id="275"/>
            <p14:sldId id="276"/>
            <p14:sldId id="277"/>
            <p14:sldId id="278"/>
            <p14:sldId id="279"/>
            <p14:sldId id="280"/>
            <p14:sldId id="281"/>
            <p14:sldId id="282"/>
            <p14:sldId id="283"/>
            <p14:sldId id="284"/>
            <p14:sldId id="286"/>
            <p14:sldId id="287"/>
            <p14:sldId id="288"/>
            <p14:sldId id="289"/>
            <p14:sldId id="299"/>
            <p14:sldId id="292"/>
            <p14:sldId id="293"/>
            <p14:sldId id="294"/>
            <p14:sldId id="297"/>
            <p14:sldId id="295"/>
            <p14:sldId id="296"/>
          </p14:sldIdLst>
        </p14:section>
      </p14:sectionLst>
    </p:ex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52" roundtripDataSignature="AMtx7mjT8y95nqIbhOnRcaDuWYwXNjNvrQ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uricio Alfonso Gómez Briseño" initials="MAGB" lastIdx="8" clrIdx="0">
    <p:extLst>
      <p:ext uri="{19B8F6BF-5375-455C-9EA6-DF929625EA0E}">
        <p15:presenceInfo xmlns:p15="http://schemas.microsoft.com/office/powerpoint/2012/main" userId="S::mauricio.gomez@conahcyt.mx::65b70a1b-0c0f-4729-bbd3-7f7a1ef340f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91932"/>
    <a:srgbClr val="F0E9E0"/>
    <a:srgbClr val="B38F5D"/>
    <a:srgbClr val="D5E5FF"/>
    <a:srgbClr val="002563"/>
    <a:srgbClr val="DFF5F2"/>
    <a:srgbClr val="CAEEEA"/>
    <a:srgbClr val="0F302C"/>
    <a:srgbClr val="3162FF"/>
    <a:srgbClr val="D4C1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86" autoAdjust="0"/>
    <p:restoredTop sz="96323" autoAdjust="0"/>
  </p:normalViewPr>
  <p:slideViewPr>
    <p:cSldViewPr snapToGrid="0">
      <p:cViewPr varScale="1">
        <p:scale>
          <a:sx n="111" d="100"/>
          <a:sy n="111" d="100"/>
        </p:scale>
        <p:origin x="60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8.fntdata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openxmlformats.org/officeDocument/2006/relationships/font" Target="fonts/font11.fntdata"/><Relationship Id="rId47" Type="http://schemas.openxmlformats.org/officeDocument/2006/relationships/font" Target="fonts/font16.fntdata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font" Target="fonts/font14.fntdata"/><Relationship Id="rId53" Type="http://schemas.openxmlformats.org/officeDocument/2006/relationships/commentAuthors" Target="commentAuthor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4" Type="http://schemas.openxmlformats.org/officeDocument/2006/relationships/font" Target="fonts/font13.fntdata"/><Relationship Id="rId52" Type="http://customschemas.google.com/relationships/presentationmetadata" Target="meta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43" Type="http://schemas.openxmlformats.org/officeDocument/2006/relationships/font" Target="fonts/font12.fntdata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46" Type="http://schemas.openxmlformats.org/officeDocument/2006/relationships/font" Target="fonts/font15.fntdata"/><Relationship Id="rId20" Type="http://schemas.openxmlformats.org/officeDocument/2006/relationships/slide" Target="slides/slide19.xml"/><Relationship Id="rId41" Type="http://schemas.openxmlformats.org/officeDocument/2006/relationships/font" Target="fonts/font10.fntdata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5.fntdata"/><Relationship Id="rId5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401297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0" name="Google Shape;13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495567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0" name="Google Shape;13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063654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0" name="Google Shape;13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350309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0" name="Google Shape;13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368106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0" name="Google Shape;13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335861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0" name="Google Shape;13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881345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0" name="Google Shape;13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5766591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0" name="Google Shape;13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0194190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0" name="Google Shape;13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111153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3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0" name="Google Shape;13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811974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0" name="Google Shape;13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858633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0" name="Google Shape;13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3776688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0" name="Google Shape;13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1689264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0" name="Google Shape;13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1126888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0" name="Google Shape;13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6755715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0" name="Google Shape;13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8778449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0" name="Google Shape;13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685130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0" name="Google Shape;13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2805979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986446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3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831765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0" name="Google Shape;13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722271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3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04841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0" name="Google Shape;13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345665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0" name="Google Shape;13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390296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0" name="Google Shape;13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225165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8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8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20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0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2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21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2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22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22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22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22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5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25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6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6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7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hyperlink" Target="https://rizoma.conahcyt.mx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.jp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2.png"/><Relationship Id="rId9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.jp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2.png"/><Relationship Id="rId10" Type="http://schemas.openxmlformats.org/officeDocument/2006/relationships/image" Target="../media/image45.png"/><Relationship Id="rId4" Type="http://schemas.openxmlformats.org/officeDocument/2006/relationships/image" Target="../media/image40.png"/><Relationship Id="rId9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3.jp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3.jp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dof.gob.mx/nota_detalle.php?codigo=5750802&amp;fecha=04/03/2025#gsc.tab=0" TargetMode="External"/><Relationship Id="rId3" Type="http://schemas.openxmlformats.org/officeDocument/2006/relationships/image" Target="../media/image3.jpg"/><Relationship Id="rId7" Type="http://schemas.openxmlformats.org/officeDocument/2006/relationships/hyperlink" Target="https://www.dof.gob.mx/nota_detalle.php?codigo=5750805&amp;fecha=04/03/2025#gsc.tab=0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2.png"/><Relationship Id="rId9" Type="http://schemas.openxmlformats.org/officeDocument/2006/relationships/hyperlink" Target="https://www.dof.gob.mx/nota_detalle.php?codigo=5725885&amp;fecha=08/05/2024#gsc.tab=0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png"/><Relationship Id="rId5" Type="http://schemas.openxmlformats.org/officeDocument/2006/relationships/image" Target="../media/image2.png"/><Relationship Id="rId4" Type="http://schemas.openxmlformats.org/officeDocument/2006/relationships/image" Target="../media/image6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3.jpg"/><Relationship Id="rId7" Type="http://schemas.openxmlformats.org/officeDocument/2006/relationships/image" Target="../media/image21.sv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64.png"/><Relationship Id="rId4" Type="http://schemas.openxmlformats.org/officeDocument/2006/relationships/image" Target="../media/image2.png"/><Relationship Id="rId9" Type="http://schemas.openxmlformats.org/officeDocument/2006/relationships/image" Target="../media/image23.sv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3.jp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3.jpg"/><Relationship Id="rId7" Type="http://schemas.openxmlformats.org/officeDocument/2006/relationships/image" Target="../media/image6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kreyes@conahcyt.mx" TargetMode="External"/><Relationship Id="rId5" Type="http://schemas.openxmlformats.org/officeDocument/2006/relationships/hyperlink" Target="mailto:pxperez@conahcyt.mx" TargetMode="External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7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hyperlink" Target="https://rizoma.conahcyt.mx/" TargetMode="Externa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jpg"/><Relationship Id="rId7" Type="http://schemas.openxmlformats.org/officeDocument/2006/relationships/hyperlink" Target="https://rizoma.conahcyt.mx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2.png"/><Relationship Id="rId4" Type="http://schemas.openxmlformats.org/officeDocument/2006/relationships/image" Target="../media/image2.png"/><Relationship Id="rId9" Type="http://schemas.openxmlformats.org/officeDocument/2006/relationships/image" Target="../media/image11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jp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2.png"/><Relationship Id="rId9" Type="http://schemas.openxmlformats.org/officeDocument/2006/relationships/image" Target="../media/image11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3" Type="http://schemas.openxmlformats.org/officeDocument/2006/relationships/image" Target="../media/image3.jp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3.jpg"/><Relationship Id="rId7" Type="http://schemas.openxmlformats.org/officeDocument/2006/relationships/image" Target="../media/image21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5.png"/><Relationship Id="rId4" Type="http://schemas.openxmlformats.org/officeDocument/2006/relationships/image" Target="../media/image2.png"/><Relationship Id="rId9" Type="http://schemas.openxmlformats.org/officeDocument/2006/relationships/image" Target="../media/image23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3.jp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"/>
          <p:cNvSpPr txBox="1"/>
          <p:nvPr/>
        </p:nvSpPr>
        <p:spPr>
          <a:xfrm>
            <a:off x="1524000" y="1179011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91932"/>
              </a:buClr>
              <a:buSzPts val="4400"/>
              <a:buFont typeface="Noto Sans"/>
              <a:buNone/>
            </a:pPr>
            <a:r>
              <a:rPr lang="es-MX" sz="4400" b="1" i="0" u="none" strike="noStrike" cap="none" dirty="0">
                <a:solidFill>
                  <a:srgbClr val="691932"/>
                </a:solidFill>
                <a:latin typeface="Noto Sans"/>
                <a:ea typeface="Noto Sans"/>
                <a:cs typeface="Noto Sans"/>
                <a:sym typeface="Noto Sans"/>
              </a:rPr>
              <a:t>Guía de captura de solicitudes</a:t>
            </a:r>
          </a:p>
        </p:txBody>
      </p:sp>
      <p:sp>
        <p:nvSpPr>
          <p:cNvPr id="104" name="Google Shape;104;p3"/>
          <p:cNvSpPr txBox="1"/>
          <p:nvPr/>
        </p:nvSpPr>
        <p:spPr>
          <a:xfrm>
            <a:off x="1524000" y="3004474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B7903D"/>
              </a:buClr>
              <a:buSzPts val="2800"/>
              <a:buFont typeface="Arial"/>
              <a:buNone/>
            </a:pPr>
            <a:r>
              <a:rPr lang="es-MX" sz="2800" b="1" i="0" u="none" strike="noStrike" cap="none" dirty="0">
                <a:solidFill>
                  <a:srgbClr val="B7903D"/>
                </a:solidFill>
                <a:latin typeface="Noto Sans"/>
                <a:ea typeface="Noto Sans"/>
                <a:cs typeface="Noto Sans"/>
                <a:sym typeface="Noto Sans"/>
              </a:rPr>
              <a:t>Convocatoria “Proyectos articulados en los Laboratorios Nacionales para la atención de temas prioritarios, 2025”</a:t>
            </a:r>
            <a:endParaRPr lang="es-MX" sz="2800" b="0" i="0" u="none" strike="noStrike" cap="none" dirty="0">
              <a:solidFill>
                <a:srgbClr val="B7903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05" name="Google Shape;105;p3"/>
          <p:cNvCxnSpPr/>
          <p:nvPr/>
        </p:nvCxnSpPr>
        <p:spPr>
          <a:xfrm>
            <a:off x="2829697" y="2830998"/>
            <a:ext cx="6524368" cy="0"/>
          </a:xfrm>
          <a:prstGeom prst="straightConnector1">
            <a:avLst/>
          </a:prstGeom>
          <a:noFill/>
          <a:ln w="38100" cap="flat" cmpd="sng">
            <a:solidFill>
              <a:srgbClr val="B7903D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3" name="Imagen 2">
            <a:extLst>
              <a:ext uri="{FF2B5EF4-FFF2-40B4-BE49-F238E27FC236}">
                <a16:creationId xmlns:a16="http://schemas.microsoft.com/office/drawing/2014/main" id="{6806EDBF-C2C4-18D5-20E2-37290BBB589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2439328" y="344209"/>
            <a:ext cx="7305105" cy="884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7"/>
          <p:cNvSpPr txBox="1">
            <a:spLocks noGrp="1"/>
          </p:cNvSpPr>
          <p:nvPr>
            <p:ph type="title"/>
          </p:nvPr>
        </p:nvSpPr>
        <p:spPr>
          <a:xfrm>
            <a:off x="5783002" y="786384"/>
            <a:ext cx="6009861" cy="20668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E152E"/>
              </a:buClr>
              <a:buSzPts val="4400"/>
              <a:buFont typeface="Montserrat SemiBold"/>
              <a:buNone/>
            </a:pPr>
            <a:r>
              <a:rPr lang="es-MX" sz="3600" b="1" dirty="0">
                <a:solidFill>
                  <a:srgbClr val="691932"/>
                </a:solidFill>
                <a:latin typeface="Noto Sans"/>
                <a:ea typeface="Noto Sans"/>
                <a:cs typeface="Noto Sans"/>
                <a:sym typeface="Noto Sans"/>
              </a:rPr>
              <a:t>Captura de la propuesta</a:t>
            </a:r>
            <a:endParaRPr sz="3600" b="1" dirty="0">
              <a:solidFill>
                <a:srgbClr val="691932"/>
              </a:solidFill>
              <a:latin typeface="Noto Sans"/>
              <a:ea typeface="Noto Sans"/>
              <a:cs typeface="Noto Sans"/>
              <a:sym typeface="Noto Sans"/>
            </a:endParaRPr>
          </a:p>
        </p:txBody>
      </p:sp>
      <p:cxnSp>
        <p:nvCxnSpPr>
          <p:cNvPr id="144" name="Google Shape;144;p7"/>
          <p:cNvCxnSpPr/>
          <p:nvPr/>
        </p:nvCxnSpPr>
        <p:spPr>
          <a:xfrm>
            <a:off x="6182139" y="2932043"/>
            <a:ext cx="6009861" cy="0"/>
          </a:xfrm>
          <a:prstGeom prst="straightConnector1">
            <a:avLst/>
          </a:prstGeom>
          <a:noFill/>
          <a:ln w="38100" cap="flat" cmpd="sng">
            <a:solidFill>
              <a:srgbClr val="B7903D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2" name="Imagen 1">
            <a:extLst>
              <a:ext uri="{FF2B5EF4-FFF2-40B4-BE49-F238E27FC236}">
                <a16:creationId xmlns:a16="http://schemas.microsoft.com/office/drawing/2014/main" id="{023A1A78-8181-9BC2-4C33-1756F664208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99137" y="361701"/>
            <a:ext cx="5360592" cy="648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3297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FFE02FA6-82B8-2B96-9330-591BDE1E6C2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432271" y="361701"/>
            <a:ext cx="5360592" cy="648948"/>
          </a:xfrm>
          <a:prstGeom prst="rect">
            <a:avLst/>
          </a:prstGeom>
        </p:spPr>
      </p:pic>
      <p:sp>
        <p:nvSpPr>
          <p:cNvPr id="26" name="TextBox 15">
            <a:extLst>
              <a:ext uri="{FF2B5EF4-FFF2-40B4-BE49-F238E27FC236}">
                <a16:creationId xmlns:a16="http://schemas.microsoft.com/office/drawing/2014/main" id="{0814CFE0-197E-46EF-B293-1EE9EFD4EDB6}"/>
              </a:ext>
            </a:extLst>
          </p:cNvPr>
          <p:cNvSpPr txBox="1"/>
          <p:nvPr/>
        </p:nvSpPr>
        <p:spPr>
          <a:xfrm>
            <a:off x="80109" y="982804"/>
            <a:ext cx="4288691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Una vez creada su solicitud se le asignará un número consecutivo a la solicitud (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9B5F7CAC-D576-4671-93C5-C53EB115ED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98" y="2520824"/>
            <a:ext cx="1862667" cy="300274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2" name="Rectangle 8">
            <a:extLst>
              <a:ext uri="{FF2B5EF4-FFF2-40B4-BE49-F238E27FC236}">
                <a16:creationId xmlns:a16="http://schemas.microsoft.com/office/drawing/2014/main" id="{94C5B628-0770-42DE-9863-6BE320EE6DE3}"/>
              </a:ext>
            </a:extLst>
          </p:cNvPr>
          <p:cNvSpPr/>
          <p:nvPr/>
        </p:nvSpPr>
        <p:spPr>
          <a:xfrm>
            <a:off x="119611" y="4314392"/>
            <a:ext cx="1568554" cy="12674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37" name="Rectangle 8">
            <a:extLst>
              <a:ext uri="{FF2B5EF4-FFF2-40B4-BE49-F238E27FC236}">
                <a16:creationId xmlns:a16="http://schemas.microsoft.com/office/drawing/2014/main" id="{BDC97B9D-545F-4C83-8150-30D256CA4DC0}"/>
              </a:ext>
            </a:extLst>
          </p:cNvPr>
          <p:cNvSpPr/>
          <p:nvPr/>
        </p:nvSpPr>
        <p:spPr>
          <a:xfrm>
            <a:off x="841419" y="4846550"/>
            <a:ext cx="476252" cy="13652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38" name="Arrow: Right 5">
            <a:extLst>
              <a:ext uri="{FF2B5EF4-FFF2-40B4-BE49-F238E27FC236}">
                <a16:creationId xmlns:a16="http://schemas.microsoft.com/office/drawing/2014/main" id="{3D58E12A-0F86-47B4-BB4A-AC8A35AFF380}"/>
              </a:ext>
            </a:extLst>
          </p:cNvPr>
          <p:cNvSpPr/>
          <p:nvPr/>
        </p:nvSpPr>
        <p:spPr>
          <a:xfrm rot="10800000">
            <a:off x="1389971" y="4390408"/>
            <a:ext cx="476250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39" name="TextBox 2">
            <a:extLst>
              <a:ext uri="{FF2B5EF4-FFF2-40B4-BE49-F238E27FC236}">
                <a16:creationId xmlns:a16="http://schemas.microsoft.com/office/drawing/2014/main" id="{1F9E835D-29CA-4AB3-A7C0-2CFAD1EC499F}"/>
              </a:ext>
            </a:extLst>
          </p:cNvPr>
          <p:cNvSpPr txBox="1"/>
          <p:nvPr/>
        </p:nvSpPr>
        <p:spPr>
          <a:xfrm>
            <a:off x="1556319" y="4481407"/>
            <a:ext cx="476250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</a:t>
            </a:r>
          </a:p>
        </p:txBody>
      </p:sp>
      <p:sp>
        <p:nvSpPr>
          <p:cNvPr id="41" name="TextBox 15">
            <a:extLst>
              <a:ext uri="{FF2B5EF4-FFF2-40B4-BE49-F238E27FC236}">
                <a16:creationId xmlns:a16="http://schemas.microsoft.com/office/drawing/2014/main" id="{38227C8F-AA0A-4310-94DE-08E637A8B643}"/>
              </a:ext>
            </a:extLst>
          </p:cNvPr>
          <p:cNvSpPr txBox="1"/>
          <p:nvPr/>
        </p:nvSpPr>
        <p:spPr>
          <a:xfrm>
            <a:off x="6598620" y="1426091"/>
            <a:ext cx="5392300" cy="423192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En el apartado 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2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seleccione una de las 2 modalidades bajo la que se someterá la propuesta 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3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:</a:t>
            </a:r>
          </a:p>
          <a:p>
            <a:pPr algn="just"/>
            <a:endParaRPr lang="es-MX" sz="16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just" rtl="0" fontAlgn="base"/>
            <a:r>
              <a:rPr lang="es-MX" sz="1100" b="1" i="1" dirty="0">
                <a:solidFill>
                  <a:srgbClr val="000000"/>
                </a:solidFill>
                <a:effectLst/>
                <a:latin typeface="Noto Sans" panose="020B0502040504020204" pitchFamily="34" charset="0"/>
              </a:rPr>
              <a:t>II. Impulso a la investigación científica básica y de frontera y a la investigación humanística   en todas las áreas y campos del saber</a:t>
            </a:r>
          </a:p>
          <a:p>
            <a:pPr algn="just" rtl="0" fontAlgn="base"/>
            <a:r>
              <a:rPr lang="es-MX" sz="1100" b="1" i="1" dirty="0">
                <a:latin typeface="Noto Sans" panose="020B0502040504020204" pitchFamily="34" charset="0"/>
              </a:rPr>
              <a:t>o</a:t>
            </a:r>
            <a:r>
              <a:rPr lang="es-MX" sz="1100" b="0" i="0" dirty="0">
                <a:solidFill>
                  <a:srgbClr val="000000"/>
                </a:solidFill>
                <a:effectLst/>
                <a:latin typeface="Noto Sans" panose="020B0502040504020204" pitchFamily="34" charset="0"/>
              </a:rPr>
              <a:t> </a:t>
            </a:r>
            <a:endParaRPr lang="es-MX" sz="1200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just" rtl="0" fontAlgn="base"/>
            <a:r>
              <a:rPr lang="es-MX" sz="1100" b="1" i="1" dirty="0">
                <a:solidFill>
                  <a:srgbClr val="000000"/>
                </a:solidFill>
                <a:effectLst/>
                <a:latin typeface="Noto Sans" panose="020B0502040504020204" pitchFamily="34" charset="0"/>
              </a:rPr>
              <a:t>IV.	Desarrollo de tecnologías estratégicas de vanguardia e impulso a la innovación soberana para el bienestar, que realicen empresas públicas respecto de tecnologías e innovaciones desarrolladas con apoyo del Estado mexicano siempre que su destino sea atender necesidades del sector público</a:t>
            </a:r>
          </a:p>
          <a:p>
            <a:pPr algn="just" rtl="0" fontAlgn="base"/>
            <a:endParaRPr lang="es-MX" sz="16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just"/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En el apartado 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4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, coloque de forma concisa el resumen de la propuesta, mencionando la problemática a resolver, los objetivos, la incidencia, actividades y resultados esperados.</a:t>
            </a:r>
          </a:p>
          <a:p>
            <a:pPr algn="just"/>
            <a:endParaRPr lang="es-MX" sz="16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just"/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Describa los antecedentes de la problemática a atender, considerando la línea estratégica en la que se enmarca su propuesta (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5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).</a:t>
            </a:r>
          </a:p>
        </p:txBody>
      </p:sp>
      <p:grpSp>
        <p:nvGrpSpPr>
          <p:cNvPr id="9" name="Grupo 8">
            <a:extLst>
              <a:ext uri="{FF2B5EF4-FFF2-40B4-BE49-F238E27FC236}">
                <a16:creationId xmlns:a16="http://schemas.microsoft.com/office/drawing/2014/main" id="{B385A2E6-DBFD-4CB0-90B1-B87C4AEF6041}"/>
              </a:ext>
            </a:extLst>
          </p:cNvPr>
          <p:cNvGrpSpPr/>
          <p:nvPr/>
        </p:nvGrpSpPr>
        <p:grpSpPr>
          <a:xfrm>
            <a:off x="2082859" y="1704078"/>
            <a:ext cx="4349412" cy="3819494"/>
            <a:chOff x="2057714" y="1307503"/>
            <a:chExt cx="5245910" cy="3819494"/>
          </a:xfrm>
        </p:grpSpPr>
        <p:pic>
          <p:nvPicPr>
            <p:cNvPr id="7" name="Imagen 6">
              <a:extLst>
                <a:ext uri="{FF2B5EF4-FFF2-40B4-BE49-F238E27FC236}">
                  <a16:creationId xmlns:a16="http://schemas.microsoft.com/office/drawing/2014/main" id="{C252DAA4-7B7D-4DF0-A413-306A501CE81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057714" y="1307503"/>
              <a:ext cx="5245910" cy="3819494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42" name="Rectangle 8">
              <a:extLst>
                <a:ext uri="{FF2B5EF4-FFF2-40B4-BE49-F238E27FC236}">
                  <a16:creationId xmlns:a16="http://schemas.microsoft.com/office/drawing/2014/main" id="{2F1189BF-A6A2-4D76-BD71-8C312E0C7BBD}"/>
                </a:ext>
              </a:extLst>
            </p:cNvPr>
            <p:cNvSpPr/>
            <p:nvPr/>
          </p:nvSpPr>
          <p:spPr>
            <a:xfrm>
              <a:off x="2136819" y="1824014"/>
              <a:ext cx="1232914" cy="20798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endParaRPr>
            </a:p>
          </p:txBody>
        </p:sp>
        <p:sp>
          <p:nvSpPr>
            <p:cNvPr id="43" name="Rectangle 8">
              <a:extLst>
                <a:ext uri="{FF2B5EF4-FFF2-40B4-BE49-F238E27FC236}">
                  <a16:creationId xmlns:a16="http://schemas.microsoft.com/office/drawing/2014/main" id="{2B908B86-2587-4D0C-8A16-D2B1B837D302}"/>
                </a:ext>
              </a:extLst>
            </p:cNvPr>
            <p:cNvSpPr/>
            <p:nvPr/>
          </p:nvSpPr>
          <p:spPr>
            <a:xfrm>
              <a:off x="2659236" y="2257710"/>
              <a:ext cx="476252" cy="136528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endParaRPr>
            </a:p>
          </p:txBody>
        </p:sp>
      </p:grpSp>
      <p:sp>
        <p:nvSpPr>
          <p:cNvPr id="45" name="Arrow: Right 5">
            <a:extLst>
              <a:ext uri="{FF2B5EF4-FFF2-40B4-BE49-F238E27FC236}">
                <a16:creationId xmlns:a16="http://schemas.microsoft.com/office/drawing/2014/main" id="{89033BCD-C3A4-4748-8D76-B4C927421A98}"/>
              </a:ext>
            </a:extLst>
          </p:cNvPr>
          <p:cNvSpPr/>
          <p:nvPr/>
        </p:nvSpPr>
        <p:spPr>
          <a:xfrm rot="10800000">
            <a:off x="3228530" y="3923383"/>
            <a:ext cx="476250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46" name="TextBox 2">
            <a:extLst>
              <a:ext uri="{FF2B5EF4-FFF2-40B4-BE49-F238E27FC236}">
                <a16:creationId xmlns:a16="http://schemas.microsoft.com/office/drawing/2014/main" id="{C902B8C9-30A7-4E00-8FD0-8D22B44F6A19}"/>
              </a:ext>
            </a:extLst>
          </p:cNvPr>
          <p:cNvSpPr txBox="1"/>
          <p:nvPr/>
        </p:nvSpPr>
        <p:spPr>
          <a:xfrm>
            <a:off x="3394878" y="4014382"/>
            <a:ext cx="476250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2</a:t>
            </a:r>
          </a:p>
        </p:txBody>
      </p:sp>
      <p:sp>
        <p:nvSpPr>
          <p:cNvPr id="47" name="Arrow: Right 5">
            <a:extLst>
              <a:ext uri="{FF2B5EF4-FFF2-40B4-BE49-F238E27FC236}">
                <a16:creationId xmlns:a16="http://schemas.microsoft.com/office/drawing/2014/main" id="{BB618043-E2F1-4EF4-929A-CD6A01FF486A}"/>
              </a:ext>
            </a:extLst>
          </p:cNvPr>
          <p:cNvSpPr/>
          <p:nvPr/>
        </p:nvSpPr>
        <p:spPr>
          <a:xfrm rot="5400000">
            <a:off x="5240821" y="2254379"/>
            <a:ext cx="476250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48" name="TextBox 2">
            <a:extLst>
              <a:ext uri="{FF2B5EF4-FFF2-40B4-BE49-F238E27FC236}">
                <a16:creationId xmlns:a16="http://schemas.microsoft.com/office/drawing/2014/main" id="{D7884CC7-FA90-425D-A77C-CF1260CDA3CD}"/>
              </a:ext>
            </a:extLst>
          </p:cNvPr>
          <p:cNvSpPr txBox="1"/>
          <p:nvPr/>
        </p:nvSpPr>
        <p:spPr>
          <a:xfrm>
            <a:off x="5321703" y="2241203"/>
            <a:ext cx="476250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3</a:t>
            </a:r>
          </a:p>
        </p:txBody>
      </p:sp>
      <p:sp>
        <p:nvSpPr>
          <p:cNvPr id="49" name="Arrow: Right 5">
            <a:extLst>
              <a:ext uri="{FF2B5EF4-FFF2-40B4-BE49-F238E27FC236}">
                <a16:creationId xmlns:a16="http://schemas.microsoft.com/office/drawing/2014/main" id="{EE0B6247-B33A-4606-8D74-64458CDAD65E}"/>
              </a:ext>
            </a:extLst>
          </p:cNvPr>
          <p:cNvSpPr/>
          <p:nvPr/>
        </p:nvSpPr>
        <p:spPr>
          <a:xfrm rot="5400000">
            <a:off x="4644934" y="3244979"/>
            <a:ext cx="476250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50" name="TextBox 2">
            <a:extLst>
              <a:ext uri="{FF2B5EF4-FFF2-40B4-BE49-F238E27FC236}">
                <a16:creationId xmlns:a16="http://schemas.microsoft.com/office/drawing/2014/main" id="{1A5D1111-92ED-45E4-A161-6BDB49A1B86C}"/>
              </a:ext>
            </a:extLst>
          </p:cNvPr>
          <p:cNvSpPr txBox="1"/>
          <p:nvPr/>
        </p:nvSpPr>
        <p:spPr>
          <a:xfrm>
            <a:off x="4725816" y="3231803"/>
            <a:ext cx="476250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4</a:t>
            </a:r>
          </a:p>
        </p:txBody>
      </p:sp>
      <p:sp>
        <p:nvSpPr>
          <p:cNvPr id="63" name="Arrow: Right 5">
            <a:extLst>
              <a:ext uri="{FF2B5EF4-FFF2-40B4-BE49-F238E27FC236}">
                <a16:creationId xmlns:a16="http://schemas.microsoft.com/office/drawing/2014/main" id="{E5F19E8C-0E4E-4D62-B1E4-B38E364C58D9}"/>
              </a:ext>
            </a:extLst>
          </p:cNvPr>
          <p:cNvSpPr/>
          <p:nvPr/>
        </p:nvSpPr>
        <p:spPr>
          <a:xfrm rot="5400000">
            <a:off x="5143039" y="4439671"/>
            <a:ext cx="476250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64" name="TextBox 2">
            <a:extLst>
              <a:ext uri="{FF2B5EF4-FFF2-40B4-BE49-F238E27FC236}">
                <a16:creationId xmlns:a16="http://schemas.microsoft.com/office/drawing/2014/main" id="{2CAB57A7-96C3-4464-8E36-EF83123F5DD5}"/>
              </a:ext>
            </a:extLst>
          </p:cNvPr>
          <p:cNvSpPr txBox="1"/>
          <p:nvPr/>
        </p:nvSpPr>
        <p:spPr>
          <a:xfrm>
            <a:off x="5223921" y="4426495"/>
            <a:ext cx="476250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5</a:t>
            </a:r>
          </a:p>
        </p:txBody>
      </p:sp>
      <p:sp>
        <p:nvSpPr>
          <p:cNvPr id="69" name="Google Shape;103;p3">
            <a:extLst>
              <a:ext uri="{FF2B5EF4-FFF2-40B4-BE49-F238E27FC236}">
                <a16:creationId xmlns:a16="http://schemas.microsoft.com/office/drawing/2014/main" id="{7B3D81DC-8875-4796-BEF5-1F4A9859E912}"/>
              </a:ext>
            </a:extLst>
          </p:cNvPr>
          <p:cNvSpPr txBox="1"/>
          <p:nvPr/>
        </p:nvSpPr>
        <p:spPr>
          <a:xfrm>
            <a:off x="-22436" y="366184"/>
            <a:ext cx="4368799" cy="4965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91932"/>
              </a:buClr>
              <a:buSzPts val="4400"/>
              <a:buFont typeface="Noto Sans"/>
              <a:buNone/>
            </a:pPr>
            <a:r>
              <a:rPr lang="es-MX" sz="2800" b="1" i="0" u="none" strike="noStrike" cap="none" dirty="0">
                <a:solidFill>
                  <a:srgbClr val="691932"/>
                </a:solidFill>
                <a:latin typeface="Noto Sans"/>
                <a:ea typeface="Noto Sans"/>
                <a:cs typeface="Noto Sans"/>
                <a:sym typeface="Noto Sans"/>
              </a:rPr>
              <a:t>Datos de la propuesta</a:t>
            </a:r>
            <a:endParaRPr lang="es-MX" sz="3200" b="1" i="0" u="none" strike="noStrike" cap="none" dirty="0">
              <a:solidFill>
                <a:srgbClr val="691932"/>
              </a:solidFill>
              <a:latin typeface="Noto Sans"/>
              <a:ea typeface="Noto Sans"/>
              <a:cs typeface="Noto Sans"/>
              <a:sym typeface="Noto Sans"/>
            </a:endParaRPr>
          </a:p>
        </p:txBody>
      </p:sp>
    </p:spTree>
    <p:extLst>
      <p:ext uri="{BB962C8B-B14F-4D97-AF65-F5344CB8AC3E}">
        <p14:creationId xmlns:p14="http://schemas.microsoft.com/office/powerpoint/2010/main" val="13262512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FFE02FA6-82B8-2B96-9330-591BDE1E6C2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432271" y="361701"/>
            <a:ext cx="5360592" cy="648948"/>
          </a:xfrm>
          <a:prstGeom prst="rect">
            <a:avLst/>
          </a:prstGeom>
        </p:spPr>
      </p:pic>
      <p:sp>
        <p:nvSpPr>
          <p:cNvPr id="41" name="TextBox 15">
            <a:extLst>
              <a:ext uri="{FF2B5EF4-FFF2-40B4-BE49-F238E27FC236}">
                <a16:creationId xmlns:a16="http://schemas.microsoft.com/office/drawing/2014/main" id="{38227C8F-AA0A-4310-94DE-08E637A8B643}"/>
              </a:ext>
            </a:extLst>
          </p:cNvPr>
          <p:cNvSpPr txBox="1"/>
          <p:nvPr/>
        </p:nvSpPr>
        <p:spPr>
          <a:xfrm>
            <a:off x="3597156" y="1100411"/>
            <a:ext cx="3531032" cy="206210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Llene los campos con la información de la propuesta, tomando en cuenta el objetivo, las metas, los resultados y la naturaleza de la Convocatoria (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6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).</a:t>
            </a:r>
          </a:p>
          <a:p>
            <a:pPr algn="just"/>
            <a:endParaRPr lang="es-MX" sz="16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just"/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Una vez capturada la información, de clic en 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7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.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759A1BF8-56FE-40F5-AB98-B41481EBFA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871" y="778483"/>
            <a:ext cx="3437160" cy="458470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A4602167-4EBD-4300-8B43-6832B77F4E1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39538" y="3405481"/>
            <a:ext cx="3439337" cy="264350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7" name="Arrow: Right 5">
            <a:extLst>
              <a:ext uri="{FF2B5EF4-FFF2-40B4-BE49-F238E27FC236}">
                <a16:creationId xmlns:a16="http://schemas.microsoft.com/office/drawing/2014/main" id="{6DB1D281-6A47-418F-A66D-2DC2F945A8DD}"/>
              </a:ext>
            </a:extLst>
          </p:cNvPr>
          <p:cNvSpPr/>
          <p:nvPr/>
        </p:nvSpPr>
        <p:spPr>
          <a:xfrm rot="10800000">
            <a:off x="4396109" y="5631002"/>
            <a:ext cx="476250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28" name="TextBox 2">
            <a:extLst>
              <a:ext uri="{FF2B5EF4-FFF2-40B4-BE49-F238E27FC236}">
                <a16:creationId xmlns:a16="http://schemas.microsoft.com/office/drawing/2014/main" id="{F0C5414F-6E6B-4CF1-9102-B688722106D2}"/>
              </a:ext>
            </a:extLst>
          </p:cNvPr>
          <p:cNvSpPr txBox="1"/>
          <p:nvPr/>
        </p:nvSpPr>
        <p:spPr>
          <a:xfrm>
            <a:off x="4562457" y="5722001"/>
            <a:ext cx="476250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7</a:t>
            </a:r>
          </a:p>
        </p:txBody>
      </p:sp>
      <p:sp>
        <p:nvSpPr>
          <p:cNvPr id="29" name="Oval 17">
            <a:extLst>
              <a:ext uri="{FF2B5EF4-FFF2-40B4-BE49-F238E27FC236}">
                <a16:creationId xmlns:a16="http://schemas.microsoft.com/office/drawing/2014/main" id="{3ECDA00C-C3AC-4804-AA3D-3A962D881023}"/>
              </a:ext>
            </a:extLst>
          </p:cNvPr>
          <p:cNvSpPr/>
          <p:nvPr/>
        </p:nvSpPr>
        <p:spPr>
          <a:xfrm>
            <a:off x="3213682" y="3800470"/>
            <a:ext cx="575205" cy="54435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6</a:t>
            </a:r>
          </a:p>
        </p:txBody>
      </p:sp>
      <p:grpSp>
        <p:nvGrpSpPr>
          <p:cNvPr id="18" name="Grupo 17">
            <a:extLst>
              <a:ext uri="{FF2B5EF4-FFF2-40B4-BE49-F238E27FC236}">
                <a16:creationId xmlns:a16="http://schemas.microsoft.com/office/drawing/2014/main" id="{8AA07538-9430-472D-AB12-5A365591E2EA}"/>
              </a:ext>
            </a:extLst>
          </p:cNvPr>
          <p:cNvGrpSpPr/>
          <p:nvPr/>
        </p:nvGrpSpPr>
        <p:grpSpPr>
          <a:xfrm>
            <a:off x="7302265" y="1096925"/>
            <a:ext cx="4789858" cy="2852161"/>
            <a:chOff x="7200665" y="1104575"/>
            <a:chExt cx="4991336" cy="2917092"/>
          </a:xfrm>
        </p:grpSpPr>
        <p:pic>
          <p:nvPicPr>
            <p:cNvPr id="17" name="Imagen 16">
              <a:extLst>
                <a:ext uri="{FF2B5EF4-FFF2-40B4-BE49-F238E27FC236}">
                  <a16:creationId xmlns:a16="http://schemas.microsoft.com/office/drawing/2014/main" id="{5CD6AE3B-8682-42AC-BDAC-43C413AF4E6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200665" y="1104575"/>
              <a:ext cx="4991336" cy="291709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44" name="Rectangle 8">
              <a:extLst>
                <a:ext uri="{FF2B5EF4-FFF2-40B4-BE49-F238E27FC236}">
                  <a16:creationId xmlns:a16="http://schemas.microsoft.com/office/drawing/2014/main" id="{DB0311E5-EE74-42E9-88BE-439FAD6960F0}"/>
                </a:ext>
              </a:extLst>
            </p:cNvPr>
            <p:cNvSpPr/>
            <p:nvPr/>
          </p:nvSpPr>
          <p:spPr>
            <a:xfrm>
              <a:off x="7265103" y="1665043"/>
              <a:ext cx="1210030" cy="146823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endParaRPr>
            </a:p>
          </p:txBody>
        </p:sp>
        <p:sp>
          <p:nvSpPr>
            <p:cNvPr id="51" name="Rectangle 8">
              <a:extLst>
                <a:ext uri="{FF2B5EF4-FFF2-40B4-BE49-F238E27FC236}">
                  <a16:creationId xmlns:a16="http://schemas.microsoft.com/office/drawing/2014/main" id="{6F9E02D1-425E-45A5-915F-63E7BA12878B}"/>
                </a:ext>
              </a:extLst>
            </p:cNvPr>
            <p:cNvSpPr/>
            <p:nvPr/>
          </p:nvSpPr>
          <p:spPr>
            <a:xfrm>
              <a:off x="7798502" y="2096015"/>
              <a:ext cx="397231" cy="146823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endParaRPr>
            </a:p>
          </p:txBody>
        </p:sp>
        <p:sp>
          <p:nvSpPr>
            <p:cNvPr id="52" name="Rectangle 8">
              <a:extLst>
                <a:ext uri="{FF2B5EF4-FFF2-40B4-BE49-F238E27FC236}">
                  <a16:creationId xmlns:a16="http://schemas.microsoft.com/office/drawing/2014/main" id="{734DB398-1F55-43E8-934F-C6226C3C41CE}"/>
                </a:ext>
              </a:extLst>
            </p:cNvPr>
            <p:cNvSpPr/>
            <p:nvPr/>
          </p:nvSpPr>
          <p:spPr>
            <a:xfrm>
              <a:off x="9280170" y="1760536"/>
              <a:ext cx="1286230" cy="6826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endParaRPr>
            </a:p>
          </p:txBody>
        </p:sp>
        <p:sp>
          <p:nvSpPr>
            <p:cNvPr id="53" name="Rectangle 8">
              <a:extLst>
                <a:ext uri="{FF2B5EF4-FFF2-40B4-BE49-F238E27FC236}">
                  <a16:creationId xmlns:a16="http://schemas.microsoft.com/office/drawing/2014/main" id="{0CD50ED2-DFFF-4597-B4EA-B4CAE40C5897}"/>
                </a:ext>
              </a:extLst>
            </p:cNvPr>
            <p:cNvSpPr/>
            <p:nvPr/>
          </p:nvSpPr>
          <p:spPr>
            <a:xfrm>
              <a:off x="9730199" y="2933436"/>
              <a:ext cx="1286230" cy="6826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endParaRPr>
            </a:p>
          </p:txBody>
        </p:sp>
        <p:sp>
          <p:nvSpPr>
            <p:cNvPr id="54" name="Rectangle 8">
              <a:extLst>
                <a:ext uri="{FF2B5EF4-FFF2-40B4-BE49-F238E27FC236}">
                  <a16:creationId xmlns:a16="http://schemas.microsoft.com/office/drawing/2014/main" id="{CF2B6EBF-112B-4469-BD0F-B4D2BC86DA29}"/>
                </a:ext>
              </a:extLst>
            </p:cNvPr>
            <p:cNvSpPr/>
            <p:nvPr/>
          </p:nvSpPr>
          <p:spPr>
            <a:xfrm>
              <a:off x="9246302" y="2053416"/>
              <a:ext cx="1286230" cy="6826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endParaRPr>
            </a:p>
          </p:txBody>
        </p:sp>
        <p:sp>
          <p:nvSpPr>
            <p:cNvPr id="55" name="Rectangle 8">
              <a:extLst>
                <a:ext uri="{FF2B5EF4-FFF2-40B4-BE49-F238E27FC236}">
                  <a16:creationId xmlns:a16="http://schemas.microsoft.com/office/drawing/2014/main" id="{8D6FEEBA-D750-4BAB-9E35-E68039CCC70F}"/>
                </a:ext>
              </a:extLst>
            </p:cNvPr>
            <p:cNvSpPr/>
            <p:nvPr/>
          </p:nvSpPr>
          <p:spPr>
            <a:xfrm>
              <a:off x="9584965" y="1912936"/>
              <a:ext cx="1286230" cy="6826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endParaRPr>
            </a:p>
          </p:txBody>
        </p:sp>
        <p:sp>
          <p:nvSpPr>
            <p:cNvPr id="56" name="Rectangle 8">
              <a:extLst>
                <a:ext uri="{FF2B5EF4-FFF2-40B4-BE49-F238E27FC236}">
                  <a16:creationId xmlns:a16="http://schemas.microsoft.com/office/drawing/2014/main" id="{D7EDA822-517C-42D9-8D25-3B21B6A64227}"/>
                </a:ext>
              </a:extLst>
            </p:cNvPr>
            <p:cNvSpPr/>
            <p:nvPr/>
          </p:nvSpPr>
          <p:spPr>
            <a:xfrm>
              <a:off x="9610368" y="2192339"/>
              <a:ext cx="1286230" cy="6826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endParaRPr>
            </a:p>
          </p:txBody>
        </p:sp>
        <p:sp>
          <p:nvSpPr>
            <p:cNvPr id="57" name="Rectangle 8">
              <a:extLst>
                <a:ext uri="{FF2B5EF4-FFF2-40B4-BE49-F238E27FC236}">
                  <a16:creationId xmlns:a16="http://schemas.microsoft.com/office/drawing/2014/main" id="{9BF8AEBC-068F-4E04-8545-9A85CA730125}"/>
                </a:ext>
              </a:extLst>
            </p:cNvPr>
            <p:cNvSpPr/>
            <p:nvPr/>
          </p:nvSpPr>
          <p:spPr>
            <a:xfrm>
              <a:off x="9661164" y="2344736"/>
              <a:ext cx="1286230" cy="6826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endParaRPr>
            </a:p>
          </p:txBody>
        </p:sp>
        <p:sp>
          <p:nvSpPr>
            <p:cNvPr id="58" name="Rectangle 8">
              <a:extLst>
                <a:ext uri="{FF2B5EF4-FFF2-40B4-BE49-F238E27FC236}">
                  <a16:creationId xmlns:a16="http://schemas.microsoft.com/office/drawing/2014/main" id="{5469DD17-E687-48AF-A5B9-8606AA83B29F}"/>
                </a:ext>
              </a:extLst>
            </p:cNvPr>
            <p:cNvSpPr/>
            <p:nvPr/>
          </p:nvSpPr>
          <p:spPr>
            <a:xfrm>
              <a:off x="9314036" y="2497134"/>
              <a:ext cx="1286230" cy="6826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endParaRPr>
            </a:p>
          </p:txBody>
        </p:sp>
        <p:sp>
          <p:nvSpPr>
            <p:cNvPr id="59" name="Rectangle 8">
              <a:extLst>
                <a:ext uri="{FF2B5EF4-FFF2-40B4-BE49-F238E27FC236}">
                  <a16:creationId xmlns:a16="http://schemas.microsoft.com/office/drawing/2014/main" id="{8E25E022-23AA-4238-ADDD-DA599AFB09F2}"/>
                </a:ext>
              </a:extLst>
            </p:cNvPr>
            <p:cNvSpPr/>
            <p:nvPr/>
          </p:nvSpPr>
          <p:spPr>
            <a:xfrm>
              <a:off x="9466438" y="2632599"/>
              <a:ext cx="1286230" cy="6826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endParaRPr>
            </a:p>
          </p:txBody>
        </p:sp>
        <p:sp>
          <p:nvSpPr>
            <p:cNvPr id="60" name="Rectangle 8">
              <a:extLst>
                <a:ext uri="{FF2B5EF4-FFF2-40B4-BE49-F238E27FC236}">
                  <a16:creationId xmlns:a16="http://schemas.microsoft.com/office/drawing/2014/main" id="{6D2C68DD-D67F-4D30-BAFB-B9E185053B4C}"/>
                </a:ext>
              </a:extLst>
            </p:cNvPr>
            <p:cNvSpPr/>
            <p:nvPr/>
          </p:nvSpPr>
          <p:spPr>
            <a:xfrm>
              <a:off x="9686568" y="2768070"/>
              <a:ext cx="1286230" cy="6826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endParaRPr>
            </a:p>
          </p:txBody>
        </p:sp>
      </p:grpSp>
      <p:sp>
        <p:nvSpPr>
          <p:cNvPr id="61" name="TextBox 15">
            <a:extLst>
              <a:ext uri="{FF2B5EF4-FFF2-40B4-BE49-F238E27FC236}">
                <a16:creationId xmlns:a16="http://schemas.microsoft.com/office/drawing/2014/main" id="{D84783EE-7A69-417C-BADC-487EFBB3347D}"/>
              </a:ext>
            </a:extLst>
          </p:cNvPr>
          <p:cNvSpPr txBox="1"/>
          <p:nvPr/>
        </p:nvSpPr>
        <p:spPr>
          <a:xfrm>
            <a:off x="7055450" y="4208139"/>
            <a:ext cx="5136550" cy="160043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Llene el apartado del beneficiario (</a:t>
            </a:r>
            <a:r>
              <a:rPr lang="es-MX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8</a:t>
            </a:r>
            <a:r>
              <a:rPr lang="es-MX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). El sistema usará los datos del CVU (</a:t>
            </a:r>
            <a:r>
              <a:rPr lang="es-MX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9</a:t>
            </a:r>
            <a:r>
              <a:rPr lang="es-MX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), por lo que se sugiere actualizarlos antes de comenzar con la creación de solicitud.</a:t>
            </a:r>
          </a:p>
          <a:p>
            <a:pPr algn="just"/>
            <a:endParaRPr lang="es-MX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just"/>
            <a:r>
              <a:rPr lang="es-MX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De clic en </a:t>
            </a:r>
            <a:r>
              <a:rPr lang="es-MX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10</a:t>
            </a:r>
            <a:r>
              <a:rPr lang="es-MX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para agregar la Institución Representante y a la o las Instituciones asociadas (aquellas que conforman al LN) que participarán en al propuesta.</a:t>
            </a:r>
          </a:p>
        </p:txBody>
      </p:sp>
      <p:sp>
        <p:nvSpPr>
          <p:cNvPr id="65" name="Arrow: Right 5">
            <a:extLst>
              <a:ext uri="{FF2B5EF4-FFF2-40B4-BE49-F238E27FC236}">
                <a16:creationId xmlns:a16="http://schemas.microsoft.com/office/drawing/2014/main" id="{0AED9942-32AB-423F-B3E3-126AAE95C574}"/>
              </a:ext>
            </a:extLst>
          </p:cNvPr>
          <p:cNvSpPr/>
          <p:nvPr/>
        </p:nvSpPr>
        <p:spPr>
          <a:xfrm rot="10800000">
            <a:off x="10117890" y="3238349"/>
            <a:ext cx="592493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66" name="TextBox 2">
            <a:extLst>
              <a:ext uri="{FF2B5EF4-FFF2-40B4-BE49-F238E27FC236}">
                <a16:creationId xmlns:a16="http://schemas.microsoft.com/office/drawing/2014/main" id="{B4CC630B-B550-448F-9084-AA86DCFA3BA1}"/>
              </a:ext>
            </a:extLst>
          </p:cNvPr>
          <p:cNvSpPr txBox="1"/>
          <p:nvPr/>
        </p:nvSpPr>
        <p:spPr>
          <a:xfrm>
            <a:off x="10284239" y="3329348"/>
            <a:ext cx="476250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10</a:t>
            </a:r>
          </a:p>
        </p:txBody>
      </p:sp>
      <p:sp>
        <p:nvSpPr>
          <p:cNvPr id="69" name="Oval 17">
            <a:extLst>
              <a:ext uri="{FF2B5EF4-FFF2-40B4-BE49-F238E27FC236}">
                <a16:creationId xmlns:a16="http://schemas.microsoft.com/office/drawing/2014/main" id="{BE3A9D8D-D375-4319-AC82-D9B5832C4980}"/>
              </a:ext>
            </a:extLst>
          </p:cNvPr>
          <p:cNvSpPr/>
          <p:nvPr/>
        </p:nvSpPr>
        <p:spPr>
          <a:xfrm>
            <a:off x="8248055" y="3620130"/>
            <a:ext cx="407125" cy="39353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8</a:t>
            </a:r>
          </a:p>
        </p:txBody>
      </p:sp>
      <p:sp>
        <p:nvSpPr>
          <p:cNvPr id="71" name="Oval 17">
            <a:extLst>
              <a:ext uri="{FF2B5EF4-FFF2-40B4-BE49-F238E27FC236}">
                <a16:creationId xmlns:a16="http://schemas.microsoft.com/office/drawing/2014/main" id="{F9A24906-FC71-4558-AF86-8CEC86E49E1F}"/>
              </a:ext>
            </a:extLst>
          </p:cNvPr>
          <p:cNvSpPr/>
          <p:nvPr/>
        </p:nvSpPr>
        <p:spPr>
          <a:xfrm>
            <a:off x="11328689" y="2189987"/>
            <a:ext cx="295275" cy="2667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9</a:t>
            </a:r>
          </a:p>
        </p:txBody>
      </p:sp>
      <p:sp>
        <p:nvSpPr>
          <p:cNvPr id="74" name="Google Shape;103;p3">
            <a:extLst>
              <a:ext uri="{FF2B5EF4-FFF2-40B4-BE49-F238E27FC236}">
                <a16:creationId xmlns:a16="http://schemas.microsoft.com/office/drawing/2014/main" id="{5F07BE75-DF28-4663-9A24-A50A97CA170C}"/>
              </a:ext>
            </a:extLst>
          </p:cNvPr>
          <p:cNvSpPr txBox="1"/>
          <p:nvPr/>
        </p:nvSpPr>
        <p:spPr>
          <a:xfrm>
            <a:off x="1" y="-2915"/>
            <a:ext cx="4368799" cy="4965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91932"/>
              </a:buClr>
              <a:buSzPts val="4400"/>
              <a:buFont typeface="Noto Sans"/>
              <a:buNone/>
            </a:pPr>
            <a:r>
              <a:rPr lang="es-MX" sz="2800" b="1" i="0" u="none" strike="noStrike" cap="none" dirty="0">
                <a:solidFill>
                  <a:srgbClr val="691932"/>
                </a:solidFill>
                <a:latin typeface="Noto Sans"/>
                <a:ea typeface="Noto Sans"/>
                <a:cs typeface="Noto Sans"/>
                <a:sym typeface="Noto Sans"/>
              </a:rPr>
              <a:t>Beneficiario</a:t>
            </a:r>
            <a:endParaRPr lang="es-MX" sz="3200" b="1" i="0" u="none" strike="noStrike" cap="none" dirty="0">
              <a:solidFill>
                <a:srgbClr val="691932"/>
              </a:solidFill>
              <a:latin typeface="Noto Sans"/>
              <a:ea typeface="Noto Sans"/>
              <a:cs typeface="Noto Sans"/>
              <a:sym typeface="Noto Sans"/>
            </a:endParaRPr>
          </a:p>
        </p:txBody>
      </p:sp>
    </p:spTree>
    <p:extLst>
      <p:ext uri="{BB962C8B-B14F-4D97-AF65-F5344CB8AC3E}">
        <p14:creationId xmlns:p14="http://schemas.microsoft.com/office/powerpoint/2010/main" val="31582047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FFE02FA6-82B8-2B96-9330-591BDE1E6C2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432271" y="361701"/>
            <a:ext cx="5360592" cy="648948"/>
          </a:xfrm>
          <a:prstGeom prst="rect">
            <a:avLst/>
          </a:prstGeom>
        </p:spPr>
      </p:pic>
      <p:sp>
        <p:nvSpPr>
          <p:cNvPr id="41" name="TextBox 15">
            <a:extLst>
              <a:ext uri="{FF2B5EF4-FFF2-40B4-BE49-F238E27FC236}">
                <a16:creationId xmlns:a16="http://schemas.microsoft.com/office/drawing/2014/main" id="{38227C8F-AA0A-4310-94DE-08E637A8B643}"/>
              </a:ext>
            </a:extLst>
          </p:cNvPr>
          <p:cNvSpPr txBox="1"/>
          <p:nvPr/>
        </p:nvSpPr>
        <p:spPr>
          <a:xfrm>
            <a:off x="7943031" y="1610475"/>
            <a:ext cx="3999061" cy="280076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Aparecerán los datos del beneficiario (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13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). ¡Verifique que dicha información sea correcta y esté actualizada antes de continuar!</a:t>
            </a:r>
          </a:p>
          <a:p>
            <a:pPr algn="just"/>
            <a:endParaRPr lang="es-MX" sz="16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just"/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Seleccione la entidad federativa (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14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 y escriba el municipio (o alcaldía) (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15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 en que se encuentra físicamente el beneficiario.</a:t>
            </a:r>
          </a:p>
          <a:p>
            <a:pPr algn="just"/>
            <a:endParaRPr lang="es-MX" sz="16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just"/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De clic en 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16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.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9B5D1339-5839-4D0C-99CB-AA5000EB12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644" y="2588497"/>
            <a:ext cx="3963532" cy="239331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659815A8-D076-425F-A39B-0DBACA9A96C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80084" y="1092403"/>
            <a:ext cx="3216188" cy="512233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7" name="TextBox 15">
            <a:extLst>
              <a:ext uri="{FF2B5EF4-FFF2-40B4-BE49-F238E27FC236}">
                <a16:creationId xmlns:a16="http://schemas.microsoft.com/office/drawing/2014/main" id="{DF82072C-4264-4128-918D-51AA61927460}"/>
              </a:ext>
            </a:extLst>
          </p:cNvPr>
          <p:cNvSpPr txBox="1"/>
          <p:nvPr/>
        </p:nvSpPr>
        <p:spPr>
          <a:xfrm>
            <a:off x="101920" y="1000326"/>
            <a:ext cx="3985231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11 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Coloque el número del Sistema Nacional de Información* de la Institución Representante (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no omita colocar espacios o guiones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), y dé clic en 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12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.</a:t>
            </a:r>
          </a:p>
        </p:txBody>
      </p:sp>
      <p:sp>
        <p:nvSpPr>
          <p:cNvPr id="28" name="Arrow: Right 5">
            <a:extLst>
              <a:ext uri="{FF2B5EF4-FFF2-40B4-BE49-F238E27FC236}">
                <a16:creationId xmlns:a16="http://schemas.microsoft.com/office/drawing/2014/main" id="{68117360-372C-42FA-B70B-51AD711992C8}"/>
              </a:ext>
            </a:extLst>
          </p:cNvPr>
          <p:cNvSpPr/>
          <p:nvPr/>
        </p:nvSpPr>
        <p:spPr>
          <a:xfrm rot="16200000">
            <a:off x="826104" y="4199305"/>
            <a:ext cx="476250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29" name="TextBox 2">
            <a:extLst>
              <a:ext uri="{FF2B5EF4-FFF2-40B4-BE49-F238E27FC236}">
                <a16:creationId xmlns:a16="http://schemas.microsoft.com/office/drawing/2014/main" id="{F14C6F87-939D-4DB1-B73D-35B757EF3415}"/>
              </a:ext>
            </a:extLst>
          </p:cNvPr>
          <p:cNvSpPr txBox="1"/>
          <p:nvPr/>
        </p:nvSpPr>
        <p:spPr>
          <a:xfrm>
            <a:off x="848517" y="4394067"/>
            <a:ext cx="476250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11</a:t>
            </a:r>
          </a:p>
        </p:txBody>
      </p:sp>
      <p:sp>
        <p:nvSpPr>
          <p:cNvPr id="30" name="Arrow: Right 5">
            <a:extLst>
              <a:ext uri="{FF2B5EF4-FFF2-40B4-BE49-F238E27FC236}">
                <a16:creationId xmlns:a16="http://schemas.microsoft.com/office/drawing/2014/main" id="{0EBC1A3A-C8DD-4FA5-AAEB-A7112EAB9F66}"/>
              </a:ext>
            </a:extLst>
          </p:cNvPr>
          <p:cNvSpPr/>
          <p:nvPr/>
        </p:nvSpPr>
        <p:spPr>
          <a:xfrm rot="5400000">
            <a:off x="6845628" y="5281411"/>
            <a:ext cx="476250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31" name="TextBox 2">
            <a:extLst>
              <a:ext uri="{FF2B5EF4-FFF2-40B4-BE49-F238E27FC236}">
                <a16:creationId xmlns:a16="http://schemas.microsoft.com/office/drawing/2014/main" id="{E4C058C1-274A-4541-8698-9DE453FDBA1F}"/>
              </a:ext>
            </a:extLst>
          </p:cNvPr>
          <p:cNvSpPr txBox="1"/>
          <p:nvPr/>
        </p:nvSpPr>
        <p:spPr>
          <a:xfrm>
            <a:off x="6858774" y="5268235"/>
            <a:ext cx="476250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16</a:t>
            </a:r>
          </a:p>
        </p:txBody>
      </p:sp>
      <p:sp>
        <p:nvSpPr>
          <p:cNvPr id="33" name="Arrow: Right 5">
            <a:extLst>
              <a:ext uri="{FF2B5EF4-FFF2-40B4-BE49-F238E27FC236}">
                <a16:creationId xmlns:a16="http://schemas.microsoft.com/office/drawing/2014/main" id="{212E72A4-5FCA-4757-8EC9-C093BB1B0051}"/>
              </a:ext>
            </a:extLst>
          </p:cNvPr>
          <p:cNvSpPr/>
          <p:nvPr/>
        </p:nvSpPr>
        <p:spPr>
          <a:xfrm rot="10800000">
            <a:off x="2958691" y="3860667"/>
            <a:ext cx="476250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34" name="TextBox 2">
            <a:extLst>
              <a:ext uri="{FF2B5EF4-FFF2-40B4-BE49-F238E27FC236}">
                <a16:creationId xmlns:a16="http://schemas.microsoft.com/office/drawing/2014/main" id="{A8172CCF-171C-4EE0-AD4D-ADD8AE8E5B97}"/>
              </a:ext>
            </a:extLst>
          </p:cNvPr>
          <p:cNvSpPr txBox="1"/>
          <p:nvPr/>
        </p:nvSpPr>
        <p:spPr>
          <a:xfrm>
            <a:off x="3057303" y="3951666"/>
            <a:ext cx="476250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12</a:t>
            </a:r>
          </a:p>
        </p:txBody>
      </p:sp>
      <p:sp>
        <p:nvSpPr>
          <p:cNvPr id="35" name="Rectangle 8">
            <a:extLst>
              <a:ext uri="{FF2B5EF4-FFF2-40B4-BE49-F238E27FC236}">
                <a16:creationId xmlns:a16="http://schemas.microsoft.com/office/drawing/2014/main" id="{CF03F92F-182E-4A42-895B-5E9CED2141C0}"/>
              </a:ext>
            </a:extLst>
          </p:cNvPr>
          <p:cNvSpPr/>
          <p:nvPr/>
        </p:nvSpPr>
        <p:spPr>
          <a:xfrm>
            <a:off x="5176354" y="1544550"/>
            <a:ext cx="1427647" cy="13185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36" name="Rectangle 8">
            <a:extLst>
              <a:ext uri="{FF2B5EF4-FFF2-40B4-BE49-F238E27FC236}">
                <a16:creationId xmlns:a16="http://schemas.microsoft.com/office/drawing/2014/main" id="{7BB1BE92-260E-4691-A933-899C3F814C22}"/>
              </a:ext>
            </a:extLst>
          </p:cNvPr>
          <p:cNvSpPr/>
          <p:nvPr/>
        </p:nvSpPr>
        <p:spPr>
          <a:xfrm>
            <a:off x="4360531" y="1689349"/>
            <a:ext cx="1427647" cy="13185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40" name="Rectangle 8">
            <a:extLst>
              <a:ext uri="{FF2B5EF4-FFF2-40B4-BE49-F238E27FC236}">
                <a16:creationId xmlns:a16="http://schemas.microsoft.com/office/drawing/2014/main" id="{2F2D6311-A5FF-4C71-B256-1DBB86F3AC98}"/>
              </a:ext>
            </a:extLst>
          </p:cNvPr>
          <p:cNvSpPr/>
          <p:nvPr/>
        </p:nvSpPr>
        <p:spPr>
          <a:xfrm>
            <a:off x="5321670" y="1138667"/>
            <a:ext cx="1427647" cy="13185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51" name="Rectangle 8">
            <a:extLst>
              <a:ext uri="{FF2B5EF4-FFF2-40B4-BE49-F238E27FC236}">
                <a16:creationId xmlns:a16="http://schemas.microsoft.com/office/drawing/2014/main" id="{03BB874E-0401-4596-A170-B3979CAE6D97}"/>
              </a:ext>
            </a:extLst>
          </p:cNvPr>
          <p:cNvSpPr/>
          <p:nvPr/>
        </p:nvSpPr>
        <p:spPr>
          <a:xfrm>
            <a:off x="4661416" y="1867463"/>
            <a:ext cx="1427647" cy="13185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52" name="Rectangle 8">
            <a:extLst>
              <a:ext uri="{FF2B5EF4-FFF2-40B4-BE49-F238E27FC236}">
                <a16:creationId xmlns:a16="http://schemas.microsoft.com/office/drawing/2014/main" id="{5D7BCD48-1C86-4B99-BF01-9A8A93E44E50}"/>
              </a:ext>
            </a:extLst>
          </p:cNvPr>
          <p:cNvSpPr/>
          <p:nvPr/>
        </p:nvSpPr>
        <p:spPr>
          <a:xfrm>
            <a:off x="5498863" y="2062622"/>
            <a:ext cx="1427647" cy="13185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53" name="Rectangle 8">
            <a:extLst>
              <a:ext uri="{FF2B5EF4-FFF2-40B4-BE49-F238E27FC236}">
                <a16:creationId xmlns:a16="http://schemas.microsoft.com/office/drawing/2014/main" id="{343E83C2-2A3E-4182-ACF5-6F6E0F56A6A1}"/>
              </a:ext>
            </a:extLst>
          </p:cNvPr>
          <p:cNvSpPr/>
          <p:nvPr/>
        </p:nvSpPr>
        <p:spPr>
          <a:xfrm>
            <a:off x="4846154" y="2215444"/>
            <a:ext cx="1427647" cy="13185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54" name="Rectangle 8">
            <a:extLst>
              <a:ext uri="{FF2B5EF4-FFF2-40B4-BE49-F238E27FC236}">
                <a16:creationId xmlns:a16="http://schemas.microsoft.com/office/drawing/2014/main" id="{0CA365BD-1972-47F3-BFD3-D579CBADEDB8}"/>
              </a:ext>
            </a:extLst>
          </p:cNvPr>
          <p:cNvSpPr/>
          <p:nvPr/>
        </p:nvSpPr>
        <p:spPr>
          <a:xfrm>
            <a:off x="4956222" y="2401490"/>
            <a:ext cx="2071114" cy="13184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55" name="Rectangle 8">
            <a:extLst>
              <a:ext uri="{FF2B5EF4-FFF2-40B4-BE49-F238E27FC236}">
                <a16:creationId xmlns:a16="http://schemas.microsoft.com/office/drawing/2014/main" id="{5C66B870-155A-4F0C-991E-13D158E7317D}"/>
              </a:ext>
            </a:extLst>
          </p:cNvPr>
          <p:cNvSpPr/>
          <p:nvPr/>
        </p:nvSpPr>
        <p:spPr>
          <a:xfrm>
            <a:off x="4360530" y="2556457"/>
            <a:ext cx="2666806" cy="26036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56" name="Rectangle 8">
            <a:extLst>
              <a:ext uri="{FF2B5EF4-FFF2-40B4-BE49-F238E27FC236}">
                <a16:creationId xmlns:a16="http://schemas.microsoft.com/office/drawing/2014/main" id="{E92BA1DD-8A75-4FF6-B752-5F5111C4A5DE}"/>
              </a:ext>
            </a:extLst>
          </p:cNvPr>
          <p:cNvSpPr/>
          <p:nvPr/>
        </p:nvSpPr>
        <p:spPr>
          <a:xfrm>
            <a:off x="5498862" y="2872681"/>
            <a:ext cx="1427647" cy="13185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57" name="Rectangle 8">
            <a:extLst>
              <a:ext uri="{FF2B5EF4-FFF2-40B4-BE49-F238E27FC236}">
                <a16:creationId xmlns:a16="http://schemas.microsoft.com/office/drawing/2014/main" id="{AFCC84E8-27C9-4C52-B359-B0EDA6819588}"/>
              </a:ext>
            </a:extLst>
          </p:cNvPr>
          <p:cNvSpPr/>
          <p:nvPr/>
        </p:nvSpPr>
        <p:spPr>
          <a:xfrm>
            <a:off x="4641713" y="3217980"/>
            <a:ext cx="1742156" cy="1475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59" name="Oval 17">
            <a:extLst>
              <a:ext uri="{FF2B5EF4-FFF2-40B4-BE49-F238E27FC236}">
                <a16:creationId xmlns:a16="http://schemas.microsoft.com/office/drawing/2014/main" id="{CE199D7D-3C5D-4216-95D0-17716D9DD99C}"/>
              </a:ext>
            </a:extLst>
          </p:cNvPr>
          <p:cNvSpPr/>
          <p:nvPr/>
        </p:nvSpPr>
        <p:spPr>
          <a:xfrm>
            <a:off x="6692969" y="1467747"/>
            <a:ext cx="576386" cy="36933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13</a:t>
            </a:r>
          </a:p>
        </p:txBody>
      </p:sp>
      <p:sp>
        <p:nvSpPr>
          <p:cNvPr id="62" name="Arrow: Right 5">
            <a:extLst>
              <a:ext uri="{FF2B5EF4-FFF2-40B4-BE49-F238E27FC236}">
                <a16:creationId xmlns:a16="http://schemas.microsoft.com/office/drawing/2014/main" id="{2780D40E-0448-4664-A4E4-3F63CC2C1633}"/>
              </a:ext>
            </a:extLst>
          </p:cNvPr>
          <p:cNvSpPr/>
          <p:nvPr/>
        </p:nvSpPr>
        <p:spPr>
          <a:xfrm rot="10800000">
            <a:off x="5481971" y="4005208"/>
            <a:ext cx="476250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65" name="TextBox 2">
            <a:extLst>
              <a:ext uri="{FF2B5EF4-FFF2-40B4-BE49-F238E27FC236}">
                <a16:creationId xmlns:a16="http://schemas.microsoft.com/office/drawing/2014/main" id="{EAD6CF6E-7373-454B-BA34-4435BD586B6E}"/>
              </a:ext>
            </a:extLst>
          </p:cNvPr>
          <p:cNvSpPr txBox="1"/>
          <p:nvPr/>
        </p:nvSpPr>
        <p:spPr>
          <a:xfrm>
            <a:off x="5580583" y="4096207"/>
            <a:ext cx="476250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14</a:t>
            </a:r>
          </a:p>
        </p:txBody>
      </p:sp>
      <p:sp>
        <p:nvSpPr>
          <p:cNvPr id="66" name="Arrow: Right 5">
            <a:extLst>
              <a:ext uri="{FF2B5EF4-FFF2-40B4-BE49-F238E27FC236}">
                <a16:creationId xmlns:a16="http://schemas.microsoft.com/office/drawing/2014/main" id="{1E1DD2CF-444E-41AE-9580-907CE78EA879}"/>
              </a:ext>
            </a:extLst>
          </p:cNvPr>
          <p:cNvSpPr/>
          <p:nvPr/>
        </p:nvSpPr>
        <p:spPr>
          <a:xfrm rot="10800000">
            <a:off x="5319677" y="4786217"/>
            <a:ext cx="476250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67" name="TextBox 2">
            <a:extLst>
              <a:ext uri="{FF2B5EF4-FFF2-40B4-BE49-F238E27FC236}">
                <a16:creationId xmlns:a16="http://schemas.microsoft.com/office/drawing/2014/main" id="{8B35230B-C6C6-4153-AF87-AE9575BB163D}"/>
              </a:ext>
            </a:extLst>
          </p:cNvPr>
          <p:cNvSpPr txBox="1"/>
          <p:nvPr/>
        </p:nvSpPr>
        <p:spPr>
          <a:xfrm>
            <a:off x="5418289" y="4877216"/>
            <a:ext cx="476250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15</a:t>
            </a:r>
          </a:p>
        </p:txBody>
      </p:sp>
      <p:sp>
        <p:nvSpPr>
          <p:cNvPr id="69" name="TextBox 76">
            <a:extLst>
              <a:ext uri="{FF2B5EF4-FFF2-40B4-BE49-F238E27FC236}">
                <a16:creationId xmlns:a16="http://schemas.microsoft.com/office/drawing/2014/main" id="{C9DF7270-80F1-4F03-A95C-0394B55219F8}"/>
              </a:ext>
            </a:extLst>
          </p:cNvPr>
          <p:cNvSpPr txBox="1"/>
          <p:nvPr/>
        </p:nvSpPr>
        <p:spPr>
          <a:xfrm>
            <a:off x="7524826" y="4877216"/>
            <a:ext cx="4497841" cy="938719"/>
          </a:xfrm>
          <a:prstGeom prst="rect">
            <a:avLst/>
          </a:prstGeom>
          <a:solidFill>
            <a:srgbClr val="FFC000"/>
          </a:solidFill>
        </p:spPr>
        <p:txBody>
          <a:bodyPr wrap="square" lIns="0" tIns="45720" rIns="91440" bIns="45720" rtlCol="0" anchor="b"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b="1" noProof="1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En caso de que la información del beneficiario o de alguna Institución Asociada requiera ser actualizada, ingresa a la Plataforma de Rizoma:</a:t>
            </a:r>
          </a:p>
          <a:p>
            <a:pPr algn="ctr"/>
            <a:endParaRPr lang="en-US" sz="1100" b="1" noProof="1">
              <a:solidFill>
                <a:srgbClr val="000000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en-US" sz="1100" b="1" noProof="1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  <a:hlinkClick r:id="rId7"/>
              </a:rPr>
              <a:t>https://rizoma.conahcyt.mx</a:t>
            </a:r>
            <a:r>
              <a:rPr lang="en-US" sz="1100" b="1" noProof="1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0CE6D856-E2FE-4DE7-9BEB-5B3B70F1794D}"/>
              </a:ext>
            </a:extLst>
          </p:cNvPr>
          <p:cNvSpPr txBox="1"/>
          <p:nvPr/>
        </p:nvSpPr>
        <p:spPr>
          <a:xfrm>
            <a:off x="484821" y="5246548"/>
            <a:ext cx="609746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4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* Antes RENIECYT</a:t>
            </a:r>
            <a:endParaRPr lang="es-MX" b="1" dirty="0"/>
          </a:p>
        </p:txBody>
      </p:sp>
    </p:spTree>
    <p:extLst>
      <p:ext uri="{BB962C8B-B14F-4D97-AF65-F5344CB8AC3E}">
        <p14:creationId xmlns:p14="http://schemas.microsoft.com/office/powerpoint/2010/main" val="39385664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FFE02FA6-82B8-2B96-9330-591BDE1E6C2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432271" y="361701"/>
            <a:ext cx="5360592" cy="648948"/>
          </a:xfrm>
          <a:prstGeom prst="rect">
            <a:avLst/>
          </a:prstGeom>
        </p:spPr>
      </p:pic>
      <p:sp>
        <p:nvSpPr>
          <p:cNvPr id="27" name="TextBox 15">
            <a:extLst>
              <a:ext uri="{FF2B5EF4-FFF2-40B4-BE49-F238E27FC236}">
                <a16:creationId xmlns:a16="http://schemas.microsoft.com/office/drawing/2014/main" id="{DF82072C-4264-4128-918D-51AA61927460}"/>
              </a:ext>
            </a:extLst>
          </p:cNvPr>
          <p:cNvSpPr txBox="1"/>
          <p:nvPr/>
        </p:nvSpPr>
        <p:spPr>
          <a:xfrm>
            <a:off x="100931" y="2622966"/>
            <a:ext cx="3851519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De clic en 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17,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elija al Representante Legal de la institución (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18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 y agréguelo (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19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).</a:t>
            </a:r>
          </a:p>
        </p:txBody>
      </p:sp>
      <p:grpSp>
        <p:nvGrpSpPr>
          <p:cNvPr id="10" name="Grupo 9">
            <a:extLst>
              <a:ext uri="{FF2B5EF4-FFF2-40B4-BE49-F238E27FC236}">
                <a16:creationId xmlns:a16="http://schemas.microsoft.com/office/drawing/2014/main" id="{DF468F73-2FF4-45B2-94CC-E3E1916B048E}"/>
              </a:ext>
            </a:extLst>
          </p:cNvPr>
          <p:cNvGrpSpPr/>
          <p:nvPr/>
        </p:nvGrpSpPr>
        <p:grpSpPr>
          <a:xfrm>
            <a:off x="142560" y="140647"/>
            <a:ext cx="4428354" cy="2429943"/>
            <a:chOff x="0" y="990592"/>
            <a:chExt cx="4431830" cy="2429943"/>
          </a:xfrm>
        </p:grpSpPr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B4A4C4A1-334C-405F-9B8B-236C8F49E31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990592"/>
              <a:ext cx="4431830" cy="2429943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37" name="Rectangle 8">
              <a:extLst>
                <a:ext uri="{FF2B5EF4-FFF2-40B4-BE49-F238E27FC236}">
                  <a16:creationId xmlns:a16="http://schemas.microsoft.com/office/drawing/2014/main" id="{7DD635BF-145B-4DBE-A963-03DBB7BE5E24}"/>
                </a:ext>
              </a:extLst>
            </p:cNvPr>
            <p:cNvSpPr/>
            <p:nvPr/>
          </p:nvSpPr>
          <p:spPr>
            <a:xfrm>
              <a:off x="477351" y="1010649"/>
              <a:ext cx="1715515" cy="140818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endParaRPr>
            </a:p>
          </p:txBody>
        </p:sp>
        <p:sp>
          <p:nvSpPr>
            <p:cNvPr id="38" name="Rectangle 8">
              <a:extLst>
                <a:ext uri="{FF2B5EF4-FFF2-40B4-BE49-F238E27FC236}">
                  <a16:creationId xmlns:a16="http://schemas.microsoft.com/office/drawing/2014/main" id="{6EF9E993-E2CA-427F-AAAF-E3879C8D5B2B}"/>
                </a:ext>
              </a:extLst>
            </p:cNvPr>
            <p:cNvSpPr/>
            <p:nvPr/>
          </p:nvSpPr>
          <p:spPr>
            <a:xfrm>
              <a:off x="16933" y="1168401"/>
              <a:ext cx="2709334" cy="13546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endParaRPr>
            </a:p>
          </p:txBody>
        </p:sp>
        <p:sp>
          <p:nvSpPr>
            <p:cNvPr id="39" name="Rectangle 8">
              <a:extLst>
                <a:ext uri="{FF2B5EF4-FFF2-40B4-BE49-F238E27FC236}">
                  <a16:creationId xmlns:a16="http://schemas.microsoft.com/office/drawing/2014/main" id="{209EA4D1-DF7C-405F-9482-0153A335A5FB}"/>
                </a:ext>
              </a:extLst>
            </p:cNvPr>
            <p:cNvSpPr/>
            <p:nvPr/>
          </p:nvSpPr>
          <p:spPr>
            <a:xfrm>
              <a:off x="741254" y="1894503"/>
              <a:ext cx="3593679" cy="569297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endParaRPr>
            </a:p>
          </p:txBody>
        </p:sp>
      </p:grpSp>
      <p:grpSp>
        <p:nvGrpSpPr>
          <p:cNvPr id="11" name="Grupo 10">
            <a:extLst>
              <a:ext uri="{FF2B5EF4-FFF2-40B4-BE49-F238E27FC236}">
                <a16:creationId xmlns:a16="http://schemas.microsoft.com/office/drawing/2014/main" id="{D4534B04-D993-46F4-8218-047A57666077}"/>
              </a:ext>
            </a:extLst>
          </p:cNvPr>
          <p:cNvGrpSpPr/>
          <p:nvPr/>
        </p:nvGrpSpPr>
        <p:grpSpPr>
          <a:xfrm>
            <a:off x="655947" y="3520197"/>
            <a:ext cx="2833356" cy="2046496"/>
            <a:chOff x="3366412" y="3420536"/>
            <a:chExt cx="3214958" cy="2046496"/>
          </a:xfrm>
        </p:grpSpPr>
        <p:pic>
          <p:nvPicPr>
            <p:cNvPr id="8" name="Imagen 7">
              <a:extLst>
                <a:ext uri="{FF2B5EF4-FFF2-40B4-BE49-F238E27FC236}">
                  <a16:creationId xmlns:a16="http://schemas.microsoft.com/office/drawing/2014/main" id="{BD736F06-1660-4528-B9D9-23A94702F32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366412" y="3420536"/>
              <a:ext cx="3214958" cy="2046496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42" name="Rectangle 8">
              <a:extLst>
                <a:ext uri="{FF2B5EF4-FFF2-40B4-BE49-F238E27FC236}">
                  <a16:creationId xmlns:a16="http://schemas.microsoft.com/office/drawing/2014/main" id="{E706981D-B221-4BAB-9916-584E6A6317D5}"/>
                </a:ext>
              </a:extLst>
            </p:cNvPr>
            <p:cNvSpPr/>
            <p:nvPr/>
          </p:nvSpPr>
          <p:spPr>
            <a:xfrm>
              <a:off x="3574072" y="4588133"/>
              <a:ext cx="2521928" cy="15319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endParaRPr>
            </a:p>
          </p:txBody>
        </p:sp>
      </p:grpSp>
      <p:pic>
        <p:nvPicPr>
          <p:cNvPr id="13" name="Imagen 12">
            <a:extLst>
              <a:ext uri="{FF2B5EF4-FFF2-40B4-BE49-F238E27FC236}">
                <a16:creationId xmlns:a16="http://schemas.microsoft.com/office/drawing/2014/main" id="{387A3778-8174-44AA-86F2-F23C7EEAFD4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94776" y="3103742"/>
            <a:ext cx="3043889" cy="247097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4" name="TextBox 15">
            <a:extLst>
              <a:ext uri="{FF2B5EF4-FFF2-40B4-BE49-F238E27FC236}">
                <a16:creationId xmlns:a16="http://schemas.microsoft.com/office/drawing/2014/main" id="{0F24DA2E-A857-47CE-A18E-BD287587D261}"/>
              </a:ext>
            </a:extLst>
          </p:cNvPr>
          <p:cNvSpPr txBox="1"/>
          <p:nvPr/>
        </p:nvSpPr>
        <p:spPr>
          <a:xfrm>
            <a:off x="4669972" y="1174122"/>
            <a:ext cx="5463426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Agregue al Responsable administrativo (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20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 y coloque su CVU (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21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), de clic en 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22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, coloque su número de contacto (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23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 y agréguelo (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24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). Si el RA no cuenta con CVU podrá registrarlo en 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25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; llene la información requerida (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26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 y agréguelo (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27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).</a:t>
            </a:r>
          </a:p>
        </p:txBody>
      </p:sp>
      <p:sp>
        <p:nvSpPr>
          <p:cNvPr id="45" name="Arrow: Right 5">
            <a:extLst>
              <a:ext uri="{FF2B5EF4-FFF2-40B4-BE49-F238E27FC236}">
                <a16:creationId xmlns:a16="http://schemas.microsoft.com/office/drawing/2014/main" id="{652C4E94-A784-4A78-8F9F-741CD5AF1F28}"/>
              </a:ext>
            </a:extLst>
          </p:cNvPr>
          <p:cNvSpPr/>
          <p:nvPr/>
        </p:nvSpPr>
        <p:spPr>
          <a:xfrm>
            <a:off x="3571630" y="1593337"/>
            <a:ext cx="454872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46" name="TextBox 2">
            <a:extLst>
              <a:ext uri="{FF2B5EF4-FFF2-40B4-BE49-F238E27FC236}">
                <a16:creationId xmlns:a16="http://schemas.microsoft.com/office/drawing/2014/main" id="{3D08244A-A3FF-445C-B3AF-F6BCD05E7DC1}"/>
              </a:ext>
            </a:extLst>
          </p:cNvPr>
          <p:cNvSpPr txBox="1"/>
          <p:nvPr/>
        </p:nvSpPr>
        <p:spPr>
          <a:xfrm>
            <a:off x="3565854" y="1683844"/>
            <a:ext cx="454872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17</a:t>
            </a:r>
          </a:p>
        </p:txBody>
      </p:sp>
      <p:sp>
        <p:nvSpPr>
          <p:cNvPr id="47" name="Arrow: Right 5">
            <a:extLst>
              <a:ext uri="{FF2B5EF4-FFF2-40B4-BE49-F238E27FC236}">
                <a16:creationId xmlns:a16="http://schemas.microsoft.com/office/drawing/2014/main" id="{3F28F36D-80E4-4EBF-9956-04D1ABEDF3E0}"/>
              </a:ext>
            </a:extLst>
          </p:cNvPr>
          <p:cNvSpPr/>
          <p:nvPr/>
        </p:nvSpPr>
        <p:spPr>
          <a:xfrm>
            <a:off x="3571630" y="2153747"/>
            <a:ext cx="454872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48" name="TextBox 2">
            <a:extLst>
              <a:ext uri="{FF2B5EF4-FFF2-40B4-BE49-F238E27FC236}">
                <a16:creationId xmlns:a16="http://schemas.microsoft.com/office/drawing/2014/main" id="{C360B073-7A89-41D0-B22B-109DAE28DB12}"/>
              </a:ext>
            </a:extLst>
          </p:cNvPr>
          <p:cNvSpPr txBox="1"/>
          <p:nvPr/>
        </p:nvSpPr>
        <p:spPr>
          <a:xfrm>
            <a:off x="3523519" y="2244254"/>
            <a:ext cx="454872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20</a:t>
            </a:r>
          </a:p>
        </p:txBody>
      </p:sp>
      <p:sp>
        <p:nvSpPr>
          <p:cNvPr id="49" name="Arrow: Right 5">
            <a:extLst>
              <a:ext uri="{FF2B5EF4-FFF2-40B4-BE49-F238E27FC236}">
                <a16:creationId xmlns:a16="http://schemas.microsoft.com/office/drawing/2014/main" id="{EFF0D397-BCC2-46F6-A3A1-E209DC3D5ACD}"/>
              </a:ext>
            </a:extLst>
          </p:cNvPr>
          <p:cNvSpPr/>
          <p:nvPr/>
        </p:nvSpPr>
        <p:spPr>
          <a:xfrm rot="16200000">
            <a:off x="1588459" y="4907652"/>
            <a:ext cx="476250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50" name="TextBox 2">
            <a:extLst>
              <a:ext uri="{FF2B5EF4-FFF2-40B4-BE49-F238E27FC236}">
                <a16:creationId xmlns:a16="http://schemas.microsoft.com/office/drawing/2014/main" id="{47D5404C-3F63-4257-B376-6C3D772F6377}"/>
              </a:ext>
            </a:extLst>
          </p:cNvPr>
          <p:cNvSpPr txBox="1"/>
          <p:nvPr/>
        </p:nvSpPr>
        <p:spPr>
          <a:xfrm>
            <a:off x="1600457" y="5102127"/>
            <a:ext cx="476250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18</a:t>
            </a:r>
          </a:p>
        </p:txBody>
      </p:sp>
      <p:sp>
        <p:nvSpPr>
          <p:cNvPr id="75" name="Arrow: Right 5">
            <a:extLst>
              <a:ext uri="{FF2B5EF4-FFF2-40B4-BE49-F238E27FC236}">
                <a16:creationId xmlns:a16="http://schemas.microsoft.com/office/drawing/2014/main" id="{AED65B6B-344C-45A1-AC33-91AE4571C934}"/>
              </a:ext>
            </a:extLst>
          </p:cNvPr>
          <p:cNvSpPr/>
          <p:nvPr/>
        </p:nvSpPr>
        <p:spPr>
          <a:xfrm rot="14107299">
            <a:off x="3317038" y="5422759"/>
            <a:ext cx="476250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76" name="TextBox 2">
            <a:extLst>
              <a:ext uri="{FF2B5EF4-FFF2-40B4-BE49-F238E27FC236}">
                <a16:creationId xmlns:a16="http://schemas.microsoft.com/office/drawing/2014/main" id="{0204FCD5-FB79-4719-8148-A33B4CDD0E02}"/>
              </a:ext>
            </a:extLst>
          </p:cNvPr>
          <p:cNvSpPr txBox="1"/>
          <p:nvPr/>
        </p:nvSpPr>
        <p:spPr>
          <a:xfrm>
            <a:off x="3354369" y="5585746"/>
            <a:ext cx="476250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19</a:t>
            </a:r>
          </a:p>
        </p:txBody>
      </p:sp>
      <p:sp>
        <p:nvSpPr>
          <p:cNvPr id="77" name="Arrow: Right 5">
            <a:extLst>
              <a:ext uri="{FF2B5EF4-FFF2-40B4-BE49-F238E27FC236}">
                <a16:creationId xmlns:a16="http://schemas.microsoft.com/office/drawing/2014/main" id="{9979A82A-3A5F-4C22-AAE5-20E5F7913F0E}"/>
              </a:ext>
            </a:extLst>
          </p:cNvPr>
          <p:cNvSpPr/>
          <p:nvPr/>
        </p:nvSpPr>
        <p:spPr>
          <a:xfrm rot="8415013">
            <a:off x="4710933" y="3849416"/>
            <a:ext cx="476250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78" name="TextBox 2">
            <a:extLst>
              <a:ext uri="{FF2B5EF4-FFF2-40B4-BE49-F238E27FC236}">
                <a16:creationId xmlns:a16="http://schemas.microsoft.com/office/drawing/2014/main" id="{092A4BCA-29F3-461A-8B14-95C4DF5F1A8D}"/>
              </a:ext>
            </a:extLst>
          </p:cNvPr>
          <p:cNvSpPr txBox="1"/>
          <p:nvPr/>
        </p:nvSpPr>
        <p:spPr>
          <a:xfrm>
            <a:off x="4811306" y="3860592"/>
            <a:ext cx="476250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21</a:t>
            </a:r>
          </a:p>
        </p:txBody>
      </p:sp>
      <p:sp>
        <p:nvSpPr>
          <p:cNvPr id="79" name="Arrow: Right 5">
            <a:extLst>
              <a:ext uri="{FF2B5EF4-FFF2-40B4-BE49-F238E27FC236}">
                <a16:creationId xmlns:a16="http://schemas.microsoft.com/office/drawing/2014/main" id="{3876C59B-8ABA-4695-9786-1704128F4A12}"/>
              </a:ext>
            </a:extLst>
          </p:cNvPr>
          <p:cNvSpPr/>
          <p:nvPr/>
        </p:nvSpPr>
        <p:spPr>
          <a:xfrm rot="10800000">
            <a:off x="6252590" y="4133748"/>
            <a:ext cx="476250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80" name="TextBox 2">
            <a:extLst>
              <a:ext uri="{FF2B5EF4-FFF2-40B4-BE49-F238E27FC236}">
                <a16:creationId xmlns:a16="http://schemas.microsoft.com/office/drawing/2014/main" id="{FD24DC07-7842-4D0F-BA9E-35E8A6F98348}"/>
              </a:ext>
            </a:extLst>
          </p:cNvPr>
          <p:cNvSpPr txBox="1"/>
          <p:nvPr/>
        </p:nvSpPr>
        <p:spPr>
          <a:xfrm>
            <a:off x="6351915" y="4217314"/>
            <a:ext cx="476250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22</a:t>
            </a:r>
          </a:p>
        </p:txBody>
      </p:sp>
      <p:sp>
        <p:nvSpPr>
          <p:cNvPr id="85" name="Arrow: Right 5">
            <a:extLst>
              <a:ext uri="{FF2B5EF4-FFF2-40B4-BE49-F238E27FC236}">
                <a16:creationId xmlns:a16="http://schemas.microsoft.com/office/drawing/2014/main" id="{4DB65F98-8CE2-44C8-A8BC-6FCDD0A44E35}"/>
              </a:ext>
            </a:extLst>
          </p:cNvPr>
          <p:cNvSpPr/>
          <p:nvPr/>
        </p:nvSpPr>
        <p:spPr>
          <a:xfrm rot="16200000">
            <a:off x="4212577" y="4804283"/>
            <a:ext cx="476250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86" name="TextBox 2">
            <a:extLst>
              <a:ext uri="{FF2B5EF4-FFF2-40B4-BE49-F238E27FC236}">
                <a16:creationId xmlns:a16="http://schemas.microsoft.com/office/drawing/2014/main" id="{572D3774-E24A-4BD8-9163-269443413F37}"/>
              </a:ext>
            </a:extLst>
          </p:cNvPr>
          <p:cNvSpPr txBox="1"/>
          <p:nvPr/>
        </p:nvSpPr>
        <p:spPr>
          <a:xfrm>
            <a:off x="4224507" y="5009605"/>
            <a:ext cx="476250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25</a:t>
            </a: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A8FD14DC-2B44-4453-B12B-3DC3531370F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290253" y="1112683"/>
            <a:ext cx="1873875" cy="5745317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20" name="Grupo 19">
            <a:extLst>
              <a:ext uri="{FF2B5EF4-FFF2-40B4-BE49-F238E27FC236}">
                <a16:creationId xmlns:a16="http://schemas.microsoft.com/office/drawing/2014/main" id="{CE26D072-C283-4DB1-AD4A-1E29D4F6A52F}"/>
              </a:ext>
            </a:extLst>
          </p:cNvPr>
          <p:cNvGrpSpPr/>
          <p:nvPr/>
        </p:nvGrpSpPr>
        <p:grpSpPr>
          <a:xfrm>
            <a:off x="7276259" y="2919356"/>
            <a:ext cx="2649238" cy="3691081"/>
            <a:chOff x="4609455" y="3064885"/>
            <a:chExt cx="2649238" cy="3691081"/>
          </a:xfrm>
        </p:grpSpPr>
        <p:pic>
          <p:nvPicPr>
            <p:cNvPr id="15" name="Imagen 14">
              <a:extLst>
                <a:ext uri="{FF2B5EF4-FFF2-40B4-BE49-F238E27FC236}">
                  <a16:creationId xmlns:a16="http://schemas.microsoft.com/office/drawing/2014/main" id="{183E710B-FFB0-4A9E-98C1-C0EF7D7E4FE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609455" y="3064885"/>
              <a:ext cx="2649238" cy="369108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87" name="Rectangle 8">
              <a:extLst>
                <a:ext uri="{FF2B5EF4-FFF2-40B4-BE49-F238E27FC236}">
                  <a16:creationId xmlns:a16="http://schemas.microsoft.com/office/drawing/2014/main" id="{696BC529-0AAC-4286-98CA-8F5EC8D93C0A}"/>
                </a:ext>
              </a:extLst>
            </p:cNvPr>
            <p:cNvSpPr/>
            <p:nvPr/>
          </p:nvSpPr>
          <p:spPr>
            <a:xfrm>
              <a:off x="5356403" y="3118322"/>
              <a:ext cx="417129" cy="5563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endParaRPr>
            </a:p>
          </p:txBody>
        </p:sp>
        <p:sp>
          <p:nvSpPr>
            <p:cNvPr id="88" name="Rectangle 8">
              <a:extLst>
                <a:ext uri="{FF2B5EF4-FFF2-40B4-BE49-F238E27FC236}">
                  <a16:creationId xmlns:a16="http://schemas.microsoft.com/office/drawing/2014/main" id="{EDABE6DB-D728-4EBB-B9E2-2E3E27D29BFC}"/>
                </a:ext>
              </a:extLst>
            </p:cNvPr>
            <p:cNvSpPr/>
            <p:nvPr/>
          </p:nvSpPr>
          <p:spPr>
            <a:xfrm>
              <a:off x="5165937" y="3446630"/>
              <a:ext cx="1306803" cy="89932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endParaRPr>
            </a:p>
          </p:txBody>
        </p:sp>
        <p:sp>
          <p:nvSpPr>
            <p:cNvPr id="89" name="Rectangle 8">
              <a:extLst>
                <a:ext uri="{FF2B5EF4-FFF2-40B4-BE49-F238E27FC236}">
                  <a16:creationId xmlns:a16="http://schemas.microsoft.com/office/drawing/2014/main" id="{89CAF42B-7B66-4CD0-B365-C2342CAD9BEA}"/>
                </a:ext>
              </a:extLst>
            </p:cNvPr>
            <p:cNvSpPr/>
            <p:nvPr/>
          </p:nvSpPr>
          <p:spPr>
            <a:xfrm>
              <a:off x="5145531" y="3575794"/>
              <a:ext cx="1306803" cy="89932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endParaRPr>
            </a:p>
          </p:txBody>
        </p:sp>
        <p:sp>
          <p:nvSpPr>
            <p:cNvPr id="90" name="Rectangle 8">
              <a:extLst>
                <a:ext uri="{FF2B5EF4-FFF2-40B4-BE49-F238E27FC236}">
                  <a16:creationId xmlns:a16="http://schemas.microsoft.com/office/drawing/2014/main" id="{4439DC8B-CB0B-4745-9023-735B828F46E0}"/>
                </a:ext>
              </a:extLst>
            </p:cNvPr>
            <p:cNvSpPr/>
            <p:nvPr/>
          </p:nvSpPr>
          <p:spPr>
            <a:xfrm>
              <a:off x="4768440" y="3862373"/>
              <a:ext cx="1306803" cy="89932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endParaRPr>
            </a:p>
          </p:txBody>
        </p:sp>
        <p:sp>
          <p:nvSpPr>
            <p:cNvPr id="91" name="Rectangle 8">
              <a:extLst>
                <a:ext uri="{FF2B5EF4-FFF2-40B4-BE49-F238E27FC236}">
                  <a16:creationId xmlns:a16="http://schemas.microsoft.com/office/drawing/2014/main" id="{EC15157A-FE01-4DDC-B79A-AD7D8DF386A0}"/>
                </a:ext>
              </a:extLst>
            </p:cNvPr>
            <p:cNvSpPr/>
            <p:nvPr/>
          </p:nvSpPr>
          <p:spPr>
            <a:xfrm>
              <a:off x="5536527" y="4015786"/>
              <a:ext cx="1306803" cy="89932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endParaRPr>
            </a:p>
          </p:txBody>
        </p:sp>
        <p:sp>
          <p:nvSpPr>
            <p:cNvPr id="92" name="Rectangle 8">
              <a:extLst>
                <a:ext uri="{FF2B5EF4-FFF2-40B4-BE49-F238E27FC236}">
                  <a16:creationId xmlns:a16="http://schemas.microsoft.com/office/drawing/2014/main" id="{68B945FB-A6CD-4397-81AE-5711401AF149}"/>
                </a:ext>
              </a:extLst>
            </p:cNvPr>
            <p:cNvSpPr/>
            <p:nvPr/>
          </p:nvSpPr>
          <p:spPr>
            <a:xfrm>
              <a:off x="5564967" y="4146653"/>
              <a:ext cx="1306803" cy="89932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endParaRPr>
            </a:p>
          </p:txBody>
        </p:sp>
        <p:sp>
          <p:nvSpPr>
            <p:cNvPr id="93" name="Rectangle 8">
              <a:extLst>
                <a:ext uri="{FF2B5EF4-FFF2-40B4-BE49-F238E27FC236}">
                  <a16:creationId xmlns:a16="http://schemas.microsoft.com/office/drawing/2014/main" id="{BB413858-AE19-44ED-BAFA-4337AB3D3215}"/>
                </a:ext>
              </a:extLst>
            </p:cNvPr>
            <p:cNvSpPr/>
            <p:nvPr/>
          </p:nvSpPr>
          <p:spPr>
            <a:xfrm>
              <a:off x="5216686" y="4275805"/>
              <a:ext cx="1306803" cy="89932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endParaRPr>
            </a:p>
          </p:txBody>
        </p:sp>
        <p:sp>
          <p:nvSpPr>
            <p:cNvPr id="94" name="Rectangle 8">
              <a:extLst>
                <a:ext uri="{FF2B5EF4-FFF2-40B4-BE49-F238E27FC236}">
                  <a16:creationId xmlns:a16="http://schemas.microsoft.com/office/drawing/2014/main" id="{46717322-6B29-4E6F-856F-273E5BCEBA80}"/>
                </a:ext>
              </a:extLst>
            </p:cNvPr>
            <p:cNvSpPr/>
            <p:nvPr/>
          </p:nvSpPr>
          <p:spPr>
            <a:xfrm>
              <a:off x="5084643" y="4418248"/>
              <a:ext cx="1306803" cy="89932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endParaRPr>
            </a:p>
          </p:txBody>
        </p:sp>
        <p:sp>
          <p:nvSpPr>
            <p:cNvPr id="95" name="Rectangle 8">
              <a:extLst>
                <a:ext uri="{FF2B5EF4-FFF2-40B4-BE49-F238E27FC236}">
                  <a16:creationId xmlns:a16="http://schemas.microsoft.com/office/drawing/2014/main" id="{C74B1C27-721B-4002-93D9-4869E6CC36B0}"/>
                </a:ext>
              </a:extLst>
            </p:cNvPr>
            <p:cNvSpPr/>
            <p:nvPr/>
          </p:nvSpPr>
          <p:spPr>
            <a:xfrm>
              <a:off x="5386937" y="4554449"/>
              <a:ext cx="1306803" cy="89932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endParaRPr>
            </a:p>
          </p:txBody>
        </p:sp>
        <p:sp>
          <p:nvSpPr>
            <p:cNvPr id="96" name="Rectangle 8">
              <a:extLst>
                <a:ext uri="{FF2B5EF4-FFF2-40B4-BE49-F238E27FC236}">
                  <a16:creationId xmlns:a16="http://schemas.microsoft.com/office/drawing/2014/main" id="{D5B63FC5-0080-48A0-B58F-063D682B44DA}"/>
                </a:ext>
              </a:extLst>
            </p:cNvPr>
            <p:cNvSpPr/>
            <p:nvPr/>
          </p:nvSpPr>
          <p:spPr>
            <a:xfrm>
              <a:off x="5583066" y="4709481"/>
              <a:ext cx="1306803" cy="89932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endParaRPr>
            </a:p>
          </p:txBody>
        </p:sp>
        <p:sp>
          <p:nvSpPr>
            <p:cNvPr id="97" name="Rectangle 8">
              <a:extLst>
                <a:ext uri="{FF2B5EF4-FFF2-40B4-BE49-F238E27FC236}">
                  <a16:creationId xmlns:a16="http://schemas.microsoft.com/office/drawing/2014/main" id="{5B275AB8-F3E3-4A4D-A2BB-B425484F69FE}"/>
                </a:ext>
              </a:extLst>
            </p:cNvPr>
            <p:cNvSpPr/>
            <p:nvPr/>
          </p:nvSpPr>
          <p:spPr>
            <a:xfrm>
              <a:off x="5621781" y="4844144"/>
              <a:ext cx="1306803" cy="89932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endParaRPr>
            </a:p>
          </p:txBody>
        </p:sp>
      </p:grpSp>
      <p:sp>
        <p:nvSpPr>
          <p:cNvPr id="98" name="Oval 17">
            <a:extLst>
              <a:ext uri="{FF2B5EF4-FFF2-40B4-BE49-F238E27FC236}">
                <a16:creationId xmlns:a16="http://schemas.microsoft.com/office/drawing/2014/main" id="{01F8B4AD-284E-47AE-9174-F79E9C7FC44A}"/>
              </a:ext>
            </a:extLst>
          </p:cNvPr>
          <p:cNvSpPr/>
          <p:nvPr/>
        </p:nvSpPr>
        <p:spPr>
          <a:xfrm>
            <a:off x="11599875" y="888827"/>
            <a:ext cx="575205" cy="54435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26</a:t>
            </a:r>
          </a:p>
        </p:txBody>
      </p:sp>
      <p:sp>
        <p:nvSpPr>
          <p:cNvPr id="106" name="Arrow: Right 5">
            <a:extLst>
              <a:ext uri="{FF2B5EF4-FFF2-40B4-BE49-F238E27FC236}">
                <a16:creationId xmlns:a16="http://schemas.microsoft.com/office/drawing/2014/main" id="{DA060E34-C0FC-4819-A9E6-456F5CE21FCA}"/>
              </a:ext>
            </a:extLst>
          </p:cNvPr>
          <p:cNvSpPr/>
          <p:nvPr/>
        </p:nvSpPr>
        <p:spPr>
          <a:xfrm rot="5400000">
            <a:off x="11706886" y="6105612"/>
            <a:ext cx="476250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07" name="TextBox 2">
            <a:extLst>
              <a:ext uri="{FF2B5EF4-FFF2-40B4-BE49-F238E27FC236}">
                <a16:creationId xmlns:a16="http://schemas.microsoft.com/office/drawing/2014/main" id="{F3E5F867-4CEC-4864-A912-CFA20AB98A29}"/>
              </a:ext>
            </a:extLst>
          </p:cNvPr>
          <p:cNvSpPr txBox="1"/>
          <p:nvPr/>
        </p:nvSpPr>
        <p:spPr>
          <a:xfrm>
            <a:off x="11735461" y="6087608"/>
            <a:ext cx="476250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27</a:t>
            </a:r>
          </a:p>
        </p:txBody>
      </p:sp>
      <p:sp>
        <p:nvSpPr>
          <p:cNvPr id="108" name="Arrow: Right 5">
            <a:extLst>
              <a:ext uri="{FF2B5EF4-FFF2-40B4-BE49-F238E27FC236}">
                <a16:creationId xmlns:a16="http://schemas.microsoft.com/office/drawing/2014/main" id="{6C68EBA3-39E9-4853-BD54-819576CF2D22}"/>
              </a:ext>
            </a:extLst>
          </p:cNvPr>
          <p:cNvSpPr/>
          <p:nvPr/>
        </p:nvSpPr>
        <p:spPr>
          <a:xfrm rot="5400000">
            <a:off x="9422610" y="5785173"/>
            <a:ext cx="476250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09" name="TextBox 2">
            <a:extLst>
              <a:ext uri="{FF2B5EF4-FFF2-40B4-BE49-F238E27FC236}">
                <a16:creationId xmlns:a16="http://schemas.microsoft.com/office/drawing/2014/main" id="{E42EA658-C588-4AE7-8E54-62E91DF06E1D}"/>
              </a:ext>
            </a:extLst>
          </p:cNvPr>
          <p:cNvSpPr txBox="1"/>
          <p:nvPr/>
        </p:nvSpPr>
        <p:spPr>
          <a:xfrm>
            <a:off x="9444464" y="5770412"/>
            <a:ext cx="476250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24</a:t>
            </a:r>
          </a:p>
        </p:txBody>
      </p:sp>
      <p:sp>
        <p:nvSpPr>
          <p:cNvPr id="110" name="Arrow: Right 5">
            <a:extLst>
              <a:ext uri="{FF2B5EF4-FFF2-40B4-BE49-F238E27FC236}">
                <a16:creationId xmlns:a16="http://schemas.microsoft.com/office/drawing/2014/main" id="{005EC67C-B7D5-4048-A8DC-6CA257470445}"/>
              </a:ext>
            </a:extLst>
          </p:cNvPr>
          <p:cNvSpPr/>
          <p:nvPr/>
        </p:nvSpPr>
        <p:spPr>
          <a:xfrm rot="8415013">
            <a:off x="8298394" y="5115604"/>
            <a:ext cx="476250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11" name="TextBox 2">
            <a:extLst>
              <a:ext uri="{FF2B5EF4-FFF2-40B4-BE49-F238E27FC236}">
                <a16:creationId xmlns:a16="http://schemas.microsoft.com/office/drawing/2014/main" id="{7187722C-E906-4DF4-A697-AB56552A4E76}"/>
              </a:ext>
            </a:extLst>
          </p:cNvPr>
          <p:cNvSpPr txBox="1"/>
          <p:nvPr/>
        </p:nvSpPr>
        <p:spPr>
          <a:xfrm>
            <a:off x="8398767" y="5126780"/>
            <a:ext cx="476250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23</a:t>
            </a:r>
          </a:p>
        </p:txBody>
      </p:sp>
      <p:sp>
        <p:nvSpPr>
          <p:cNvPr id="52" name="CuadroTexto 51">
            <a:extLst>
              <a:ext uri="{FF2B5EF4-FFF2-40B4-BE49-F238E27FC236}">
                <a16:creationId xmlns:a16="http://schemas.microsoft.com/office/drawing/2014/main" id="{2C814329-946D-4880-804E-18CDEBEE2834}"/>
              </a:ext>
            </a:extLst>
          </p:cNvPr>
          <p:cNvSpPr txBox="1"/>
          <p:nvPr/>
        </p:nvSpPr>
        <p:spPr>
          <a:xfrm>
            <a:off x="2372267" y="6540825"/>
            <a:ext cx="500259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4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Nota: El RA no puede ser la misma persona que el RT</a:t>
            </a:r>
            <a:endParaRPr lang="es-MX" b="1" dirty="0"/>
          </a:p>
        </p:txBody>
      </p:sp>
    </p:spTree>
    <p:extLst>
      <p:ext uri="{BB962C8B-B14F-4D97-AF65-F5344CB8AC3E}">
        <p14:creationId xmlns:p14="http://schemas.microsoft.com/office/powerpoint/2010/main" val="41171798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n 19">
            <a:extLst>
              <a:ext uri="{FF2B5EF4-FFF2-40B4-BE49-F238E27FC236}">
                <a16:creationId xmlns:a16="http://schemas.microsoft.com/office/drawing/2014/main" id="{C2BC5F20-F2B6-4DD9-A06A-00B7904C8B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2590" y="2759677"/>
            <a:ext cx="5846769" cy="115175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FFE02FA6-82B8-2B96-9330-591BDE1E6C2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6432271" y="361701"/>
            <a:ext cx="5360592" cy="648948"/>
          </a:xfrm>
          <a:prstGeom prst="rect">
            <a:avLst/>
          </a:prstGeom>
        </p:spPr>
      </p:pic>
      <p:sp>
        <p:nvSpPr>
          <p:cNvPr id="26" name="TextBox 15">
            <a:extLst>
              <a:ext uri="{FF2B5EF4-FFF2-40B4-BE49-F238E27FC236}">
                <a16:creationId xmlns:a16="http://schemas.microsoft.com/office/drawing/2014/main" id="{0814CFE0-197E-46EF-B293-1EE9EFD4EDB6}"/>
              </a:ext>
            </a:extLst>
          </p:cNvPr>
          <p:cNvSpPr txBox="1"/>
          <p:nvPr/>
        </p:nvSpPr>
        <p:spPr>
          <a:xfrm>
            <a:off x="26255" y="497450"/>
            <a:ext cx="6427214" cy="73866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En la sección de “</a:t>
            </a:r>
            <a:r>
              <a:rPr lang="es-MX" i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Participantes”</a:t>
            </a:r>
            <a:r>
              <a:rPr lang="es-MX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(</a:t>
            </a:r>
            <a:r>
              <a:rPr lang="es-MX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</a:t>
            </a:r>
            <a:r>
              <a:rPr lang="es-MX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</a:t>
            </a:r>
            <a:r>
              <a:rPr lang="es-MX" i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,</a:t>
            </a:r>
            <a:r>
              <a:rPr lang="es-MX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agregue </a:t>
            </a:r>
            <a:r>
              <a:rPr lang="es-MX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TODAS las instituciones asociadas del LNC que colaborarán en la propuesta. </a:t>
            </a:r>
            <a:r>
              <a:rPr lang="es-MX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Agréguelas seleccionando la opción </a:t>
            </a:r>
            <a:r>
              <a:rPr lang="es-MX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2</a:t>
            </a:r>
            <a:r>
              <a:rPr lang="es-MX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.</a:t>
            </a: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6558F1B9-AC21-43B2-BD65-806601BD993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27788"/>
          <a:stretch/>
        </p:blipFill>
        <p:spPr>
          <a:xfrm>
            <a:off x="23665" y="1439333"/>
            <a:ext cx="1540933" cy="2336183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25" name="Grupo 24">
            <a:extLst>
              <a:ext uri="{FF2B5EF4-FFF2-40B4-BE49-F238E27FC236}">
                <a16:creationId xmlns:a16="http://schemas.microsoft.com/office/drawing/2014/main" id="{9F31CB93-2502-46C5-976D-6400150E3EB5}"/>
              </a:ext>
            </a:extLst>
          </p:cNvPr>
          <p:cNvGrpSpPr/>
          <p:nvPr/>
        </p:nvGrpSpPr>
        <p:grpSpPr>
          <a:xfrm>
            <a:off x="1182874" y="1300786"/>
            <a:ext cx="4978991" cy="2715751"/>
            <a:chOff x="1182874" y="1188456"/>
            <a:chExt cx="4978991" cy="2828082"/>
          </a:xfrm>
        </p:grpSpPr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8420FC49-BE79-46F3-BBED-B3CA657DE68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655461" y="1188456"/>
              <a:ext cx="4506404" cy="282808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30" name="Oval 17">
              <a:extLst>
                <a:ext uri="{FF2B5EF4-FFF2-40B4-BE49-F238E27FC236}">
                  <a16:creationId xmlns:a16="http://schemas.microsoft.com/office/drawing/2014/main" id="{DB8661BD-1656-4EFE-A1F6-F2A0A9041EBF}"/>
                </a:ext>
              </a:extLst>
            </p:cNvPr>
            <p:cNvSpPr/>
            <p:nvPr/>
          </p:nvSpPr>
          <p:spPr>
            <a:xfrm>
              <a:off x="1182874" y="3223478"/>
              <a:ext cx="407125" cy="39353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latin typeface="Noto Sans" panose="020B0502040504020204" pitchFamily="34" charset="0"/>
                  <a:ea typeface="Noto Sans" panose="020B0502040504020204" pitchFamily="34" charset="0"/>
                  <a:cs typeface="Noto Sans" panose="020B0502040504020204" pitchFamily="34" charset="0"/>
                </a:rPr>
                <a:t>1</a:t>
              </a:r>
            </a:p>
          </p:txBody>
        </p:sp>
        <p:sp>
          <p:nvSpPr>
            <p:cNvPr id="31" name="Rectangle 8">
              <a:extLst>
                <a:ext uri="{FF2B5EF4-FFF2-40B4-BE49-F238E27FC236}">
                  <a16:creationId xmlns:a16="http://schemas.microsoft.com/office/drawing/2014/main" id="{D0A70528-B9D5-46B9-8C97-FE9F339ABEEB}"/>
                </a:ext>
              </a:extLst>
            </p:cNvPr>
            <p:cNvSpPr/>
            <p:nvPr/>
          </p:nvSpPr>
          <p:spPr>
            <a:xfrm>
              <a:off x="2109680" y="1188456"/>
              <a:ext cx="2494448" cy="9687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endParaRPr>
            </a:p>
          </p:txBody>
        </p:sp>
        <p:sp>
          <p:nvSpPr>
            <p:cNvPr id="33" name="Rectangle 8">
              <a:extLst>
                <a:ext uri="{FF2B5EF4-FFF2-40B4-BE49-F238E27FC236}">
                  <a16:creationId xmlns:a16="http://schemas.microsoft.com/office/drawing/2014/main" id="{3705FD8E-A44C-43BA-BA76-756F6AF98FC5}"/>
                </a:ext>
              </a:extLst>
            </p:cNvPr>
            <p:cNvSpPr/>
            <p:nvPr/>
          </p:nvSpPr>
          <p:spPr>
            <a:xfrm>
              <a:off x="1680862" y="1291718"/>
              <a:ext cx="3118000" cy="9687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endParaRPr>
            </a:p>
          </p:txBody>
        </p:sp>
        <p:sp>
          <p:nvSpPr>
            <p:cNvPr id="34" name="Rectangle 8">
              <a:extLst>
                <a:ext uri="{FF2B5EF4-FFF2-40B4-BE49-F238E27FC236}">
                  <a16:creationId xmlns:a16="http://schemas.microsoft.com/office/drawing/2014/main" id="{510E8BBD-51BC-4258-A7B3-29724A0A420B}"/>
                </a:ext>
              </a:extLst>
            </p:cNvPr>
            <p:cNvSpPr/>
            <p:nvPr/>
          </p:nvSpPr>
          <p:spPr>
            <a:xfrm>
              <a:off x="2516427" y="1829370"/>
              <a:ext cx="3416967" cy="4825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endParaRPr>
            </a:p>
          </p:txBody>
        </p:sp>
        <p:sp>
          <p:nvSpPr>
            <p:cNvPr id="36" name="Rectangle 8">
              <a:extLst>
                <a:ext uri="{FF2B5EF4-FFF2-40B4-BE49-F238E27FC236}">
                  <a16:creationId xmlns:a16="http://schemas.microsoft.com/office/drawing/2014/main" id="{1FB3F4FF-67E3-46BD-A125-997726D190EF}"/>
                </a:ext>
              </a:extLst>
            </p:cNvPr>
            <p:cNvSpPr/>
            <p:nvPr/>
          </p:nvSpPr>
          <p:spPr>
            <a:xfrm>
              <a:off x="2516427" y="2361247"/>
              <a:ext cx="3416967" cy="4825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endParaRPr>
            </a:p>
          </p:txBody>
        </p:sp>
        <p:sp>
          <p:nvSpPr>
            <p:cNvPr id="40" name="Rectangle 8">
              <a:extLst>
                <a:ext uri="{FF2B5EF4-FFF2-40B4-BE49-F238E27FC236}">
                  <a16:creationId xmlns:a16="http://schemas.microsoft.com/office/drawing/2014/main" id="{B1C912AB-3942-4360-A836-574114E6277B}"/>
                </a:ext>
              </a:extLst>
            </p:cNvPr>
            <p:cNvSpPr/>
            <p:nvPr/>
          </p:nvSpPr>
          <p:spPr>
            <a:xfrm>
              <a:off x="2516427" y="2886734"/>
              <a:ext cx="3416967" cy="4825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endParaRPr>
            </a:p>
          </p:txBody>
        </p:sp>
        <p:sp>
          <p:nvSpPr>
            <p:cNvPr id="44" name="Arrow: Right 5">
              <a:extLst>
                <a:ext uri="{FF2B5EF4-FFF2-40B4-BE49-F238E27FC236}">
                  <a16:creationId xmlns:a16="http://schemas.microsoft.com/office/drawing/2014/main" id="{DCD5A332-35AC-439C-8685-640D503FA95E}"/>
                </a:ext>
              </a:extLst>
            </p:cNvPr>
            <p:cNvSpPr/>
            <p:nvPr/>
          </p:nvSpPr>
          <p:spPr>
            <a:xfrm rot="5400000">
              <a:off x="3721080" y="3202572"/>
              <a:ext cx="476250" cy="533400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MX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endParaRPr>
            </a:p>
          </p:txBody>
        </p:sp>
        <p:sp>
          <p:nvSpPr>
            <p:cNvPr id="51" name="TextBox 2">
              <a:extLst>
                <a:ext uri="{FF2B5EF4-FFF2-40B4-BE49-F238E27FC236}">
                  <a16:creationId xmlns:a16="http://schemas.microsoft.com/office/drawing/2014/main" id="{6B69DBFB-4119-476D-99BA-1F327CF87AFC}"/>
                </a:ext>
              </a:extLst>
            </p:cNvPr>
            <p:cNvSpPr txBox="1"/>
            <p:nvPr/>
          </p:nvSpPr>
          <p:spPr>
            <a:xfrm>
              <a:off x="3800457" y="3184568"/>
              <a:ext cx="476250" cy="369332"/>
            </a:xfrm>
            <a:prstGeom prst="rect">
              <a:avLst/>
            </a:prstGeom>
            <a:noFill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defPPr>
                <a:defRPr lang="es-MX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/>
              <a:r>
                <a:rPr lang="es-MX" b="1" dirty="0">
                  <a:solidFill>
                    <a:srgbClr val="FFFFFF"/>
                  </a:solidFill>
                  <a:latin typeface="Noto Sans" panose="020B0502040504020204" pitchFamily="34" charset="0"/>
                  <a:ea typeface="Noto Sans" panose="020B0502040504020204" pitchFamily="34" charset="0"/>
                  <a:cs typeface="Noto Sans" panose="020B0502040504020204" pitchFamily="34" charset="0"/>
                </a:rPr>
                <a:t>2</a:t>
              </a:r>
            </a:p>
          </p:txBody>
        </p:sp>
      </p:grpSp>
      <p:sp>
        <p:nvSpPr>
          <p:cNvPr id="52" name="TextBox 15">
            <a:extLst>
              <a:ext uri="{FF2B5EF4-FFF2-40B4-BE49-F238E27FC236}">
                <a16:creationId xmlns:a16="http://schemas.microsoft.com/office/drawing/2014/main" id="{91B2776B-E6CA-4137-829C-D1DAFB9FDFA4}"/>
              </a:ext>
            </a:extLst>
          </p:cNvPr>
          <p:cNvSpPr txBox="1"/>
          <p:nvPr/>
        </p:nvSpPr>
        <p:spPr>
          <a:xfrm>
            <a:off x="20727" y="4288483"/>
            <a:ext cx="3190681" cy="138499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Seleccione el Rol de “Institución asociada” (</a:t>
            </a:r>
            <a:r>
              <a:rPr lang="es-MX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3</a:t>
            </a:r>
            <a:r>
              <a:rPr lang="es-MX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 y coloque su número del Sistema Nacional de Información (</a:t>
            </a:r>
            <a:r>
              <a:rPr lang="es-MX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4</a:t>
            </a:r>
            <a:r>
              <a:rPr lang="es-MX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 (</a:t>
            </a:r>
            <a:r>
              <a:rPr lang="es-MX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no omita colocar espacios o guiones</a:t>
            </a:r>
            <a:r>
              <a:rPr lang="es-MX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 de clic en </a:t>
            </a:r>
            <a:r>
              <a:rPr lang="es-MX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5</a:t>
            </a:r>
            <a:r>
              <a:rPr lang="es-MX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.</a:t>
            </a:r>
          </a:p>
          <a:p>
            <a:pPr algn="just"/>
            <a:endParaRPr lang="es-MX" sz="12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just"/>
            <a:r>
              <a:rPr lang="es-MX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Corrobore la información y agréguela (</a:t>
            </a:r>
            <a:r>
              <a:rPr lang="es-MX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6</a:t>
            </a:r>
            <a:r>
              <a:rPr lang="es-MX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).</a:t>
            </a: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A33DFBD0-6FC0-4A28-B105-F3C4009B40E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03331" y="4157751"/>
            <a:ext cx="2792669" cy="258689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3" name="Arrow: Right 5">
            <a:extLst>
              <a:ext uri="{FF2B5EF4-FFF2-40B4-BE49-F238E27FC236}">
                <a16:creationId xmlns:a16="http://schemas.microsoft.com/office/drawing/2014/main" id="{10119F7B-8A8F-4594-8D64-A588B28DF709}"/>
              </a:ext>
            </a:extLst>
          </p:cNvPr>
          <p:cNvSpPr/>
          <p:nvPr/>
        </p:nvSpPr>
        <p:spPr>
          <a:xfrm rot="5400000">
            <a:off x="4942679" y="4906652"/>
            <a:ext cx="476250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54" name="TextBox 2">
            <a:extLst>
              <a:ext uri="{FF2B5EF4-FFF2-40B4-BE49-F238E27FC236}">
                <a16:creationId xmlns:a16="http://schemas.microsoft.com/office/drawing/2014/main" id="{E713CB5C-931C-4B26-A981-100E1697AAAA}"/>
              </a:ext>
            </a:extLst>
          </p:cNvPr>
          <p:cNvSpPr txBox="1"/>
          <p:nvPr/>
        </p:nvSpPr>
        <p:spPr>
          <a:xfrm>
            <a:off x="5022056" y="4888648"/>
            <a:ext cx="476250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3</a:t>
            </a:r>
          </a:p>
        </p:txBody>
      </p:sp>
      <p:sp>
        <p:nvSpPr>
          <p:cNvPr id="57" name="Arrow: Right 5">
            <a:extLst>
              <a:ext uri="{FF2B5EF4-FFF2-40B4-BE49-F238E27FC236}">
                <a16:creationId xmlns:a16="http://schemas.microsoft.com/office/drawing/2014/main" id="{EDF648BA-9D93-4528-99B5-1D81880C3DF8}"/>
              </a:ext>
            </a:extLst>
          </p:cNvPr>
          <p:cNvSpPr/>
          <p:nvPr/>
        </p:nvSpPr>
        <p:spPr>
          <a:xfrm rot="16200000">
            <a:off x="3730700" y="6120582"/>
            <a:ext cx="476250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58" name="TextBox 2">
            <a:extLst>
              <a:ext uri="{FF2B5EF4-FFF2-40B4-BE49-F238E27FC236}">
                <a16:creationId xmlns:a16="http://schemas.microsoft.com/office/drawing/2014/main" id="{26213932-BC1D-4922-901A-4FBC72F84661}"/>
              </a:ext>
            </a:extLst>
          </p:cNvPr>
          <p:cNvSpPr txBox="1"/>
          <p:nvPr/>
        </p:nvSpPr>
        <p:spPr>
          <a:xfrm>
            <a:off x="3812382" y="6315344"/>
            <a:ext cx="364083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4</a:t>
            </a:r>
          </a:p>
        </p:txBody>
      </p:sp>
      <p:sp>
        <p:nvSpPr>
          <p:cNvPr id="59" name="Arrow: Right 5">
            <a:extLst>
              <a:ext uri="{FF2B5EF4-FFF2-40B4-BE49-F238E27FC236}">
                <a16:creationId xmlns:a16="http://schemas.microsoft.com/office/drawing/2014/main" id="{372C594F-777C-4051-ABB2-2B320F60665F}"/>
              </a:ext>
            </a:extLst>
          </p:cNvPr>
          <p:cNvSpPr/>
          <p:nvPr/>
        </p:nvSpPr>
        <p:spPr>
          <a:xfrm rot="10800000">
            <a:off x="5422279" y="5767224"/>
            <a:ext cx="476250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60" name="TextBox 2">
            <a:extLst>
              <a:ext uri="{FF2B5EF4-FFF2-40B4-BE49-F238E27FC236}">
                <a16:creationId xmlns:a16="http://schemas.microsoft.com/office/drawing/2014/main" id="{E6A3E72C-966B-4D42-B046-343ACA885C0C}"/>
              </a:ext>
            </a:extLst>
          </p:cNvPr>
          <p:cNvSpPr txBox="1"/>
          <p:nvPr/>
        </p:nvSpPr>
        <p:spPr>
          <a:xfrm>
            <a:off x="5607328" y="5850790"/>
            <a:ext cx="390525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5</a:t>
            </a:r>
          </a:p>
        </p:txBody>
      </p:sp>
      <p:sp>
        <p:nvSpPr>
          <p:cNvPr id="61" name="Arrow: Right 5">
            <a:extLst>
              <a:ext uri="{FF2B5EF4-FFF2-40B4-BE49-F238E27FC236}">
                <a16:creationId xmlns:a16="http://schemas.microsoft.com/office/drawing/2014/main" id="{DFC50D7A-4EDD-4028-9155-4E4153B9D1ED}"/>
              </a:ext>
            </a:extLst>
          </p:cNvPr>
          <p:cNvSpPr/>
          <p:nvPr/>
        </p:nvSpPr>
        <p:spPr>
          <a:xfrm rot="10800000">
            <a:off x="6018544" y="6358707"/>
            <a:ext cx="476250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62" name="TextBox 2">
            <a:extLst>
              <a:ext uri="{FF2B5EF4-FFF2-40B4-BE49-F238E27FC236}">
                <a16:creationId xmlns:a16="http://schemas.microsoft.com/office/drawing/2014/main" id="{10F80B20-DE13-494C-9F0D-AA28EBCC8938}"/>
              </a:ext>
            </a:extLst>
          </p:cNvPr>
          <p:cNvSpPr txBox="1"/>
          <p:nvPr/>
        </p:nvSpPr>
        <p:spPr>
          <a:xfrm>
            <a:off x="6203593" y="6442273"/>
            <a:ext cx="390525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6</a:t>
            </a:r>
          </a:p>
        </p:txBody>
      </p:sp>
      <p:sp>
        <p:nvSpPr>
          <p:cNvPr id="65" name="TextBox 15">
            <a:extLst>
              <a:ext uri="{FF2B5EF4-FFF2-40B4-BE49-F238E27FC236}">
                <a16:creationId xmlns:a16="http://schemas.microsoft.com/office/drawing/2014/main" id="{2E679296-CCD8-474F-888D-22E8935BB92F}"/>
              </a:ext>
            </a:extLst>
          </p:cNvPr>
          <p:cNvSpPr txBox="1"/>
          <p:nvPr/>
        </p:nvSpPr>
        <p:spPr>
          <a:xfrm>
            <a:off x="6327740" y="1333351"/>
            <a:ext cx="2742358" cy="10772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Capture al RL de la o las instituciones asociadas registradas dando clic en 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7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y posteriormente en 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8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.</a:t>
            </a:r>
          </a:p>
        </p:txBody>
      </p:sp>
      <p:sp>
        <p:nvSpPr>
          <p:cNvPr id="66" name="Arrow: Right 5">
            <a:extLst>
              <a:ext uri="{FF2B5EF4-FFF2-40B4-BE49-F238E27FC236}">
                <a16:creationId xmlns:a16="http://schemas.microsoft.com/office/drawing/2014/main" id="{C905EA25-D5DD-4870-9FE1-CA6138F238CF}"/>
              </a:ext>
            </a:extLst>
          </p:cNvPr>
          <p:cNvSpPr/>
          <p:nvPr/>
        </p:nvSpPr>
        <p:spPr>
          <a:xfrm>
            <a:off x="10897145" y="3225581"/>
            <a:ext cx="476250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67" name="TextBox 2">
            <a:extLst>
              <a:ext uri="{FF2B5EF4-FFF2-40B4-BE49-F238E27FC236}">
                <a16:creationId xmlns:a16="http://schemas.microsoft.com/office/drawing/2014/main" id="{326FD714-FCBA-490B-9EB5-BAB58CDC51AB}"/>
              </a:ext>
            </a:extLst>
          </p:cNvPr>
          <p:cNvSpPr txBox="1"/>
          <p:nvPr/>
        </p:nvSpPr>
        <p:spPr>
          <a:xfrm>
            <a:off x="10897145" y="3312726"/>
            <a:ext cx="399062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7</a:t>
            </a:r>
          </a:p>
        </p:txBody>
      </p:sp>
      <p:sp>
        <p:nvSpPr>
          <p:cNvPr id="68" name="Rectangle 8">
            <a:extLst>
              <a:ext uri="{FF2B5EF4-FFF2-40B4-BE49-F238E27FC236}">
                <a16:creationId xmlns:a16="http://schemas.microsoft.com/office/drawing/2014/main" id="{DE9F333E-30E4-400A-9FBB-9DE778C5E354}"/>
              </a:ext>
            </a:extLst>
          </p:cNvPr>
          <p:cNvSpPr/>
          <p:nvPr/>
        </p:nvSpPr>
        <p:spPr>
          <a:xfrm>
            <a:off x="6333281" y="2863139"/>
            <a:ext cx="4556372" cy="17447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69" name="Rectangle 8">
            <a:extLst>
              <a:ext uri="{FF2B5EF4-FFF2-40B4-BE49-F238E27FC236}">
                <a16:creationId xmlns:a16="http://schemas.microsoft.com/office/drawing/2014/main" id="{B4150152-3ECC-498E-BE76-9735CBD486E8}"/>
              </a:ext>
            </a:extLst>
          </p:cNvPr>
          <p:cNvSpPr/>
          <p:nvPr/>
        </p:nvSpPr>
        <p:spPr>
          <a:xfrm>
            <a:off x="7350478" y="2759676"/>
            <a:ext cx="2494448" cy="9687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DE7FC5AB-718A-4441-A85E-C5D991AC1EB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235974" y="1022430"/>
            <a:ext cx="2956025" cy="170310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0" name="Rectangle 8">
            <a:extLst>
              <a:ext uri="{FF2B5EF4-FFF2-40B4-BE49-F238E27FC236}">
                <a16:creationId xmlns:a16="http://schemas.microsoft.com/office/drawing/2014/main" id="{DB294467-F382-4A8D-B01D-A5A1196A8763}"/>
              </a:ext>
            </a:extLst>
          </p:cNvPr>
          <p:cNvSpPr/>
          <p:nvPr/>
        </p:nvSpPr>
        <p:spPr>
          <a:xfrm>
            <a:off x="9420091" y="2004760"/>
            <a:ext cx="2153842" cy="13634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71" name="Arrow: Right 5">
            <a:extLst>
              <a:ext uri="{FF2B5EF4-FFF2-40B4-BE49-F238E27FC236}">
                <a16:creationId xmlns:a16="http://schemas.microsoft.com/office/drawing/2014/main" id="{F220F574-AD41-41EA-A8ED-047A4959B897}"/>
              </a:ext>
            </a:extLst>
          </p:cNvPr>
          <p:cNvSpPr/>
          <p:nvPr/>
        </p:nvSpPr>
        <p:spPr>
          <a:xfrm rot="5400000">
            <a:off x="11730642" y="1898240"/>
            <a:ext cx="476250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72" name="TextBox 2">
            <a:extLst>
              <a:ext uri="{FF2B5EF4-FFF2-40B4-BE49-F238E27FC236}">
                <a16:creationId xmlns:a16="http://schemas.microsoft.com/office/drawing/2014/main" id="{11E7C6AC-6F99-4E36-87AD-A4ECE6AD3944}"/>
              </a:ext>
            </a:extLst>
          </p:cNvPr>
          <p:cNvSpPr txBox="1"/>
          <p:nvPr/>
        </p:nvSpPr>
        <p:spPr>
          <a:xfrm>
            <a:off x="11810019" y="1880236"/>
            <a:ext cx="476250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8</a:t>
            </a:r>
          </a:p>
        </p:txBody>
      </p:sp>
      <p:pic>
        <p:nvPicPr>
          <p:cNvPr id="24" name="Imagen 23">
            <a:extLst>
              <a:ext uri="{FF2B5EF4-FFF2-40B4-BE49-F238E27FC236}">
                <a16:creationId xmlns:a16="http://schemas.microsoft.com/office/drawing/2014/main" id="{83C65B24-9C0A-4C5C-91C9-E2432E0698D0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b="17748"/>
          <a:stretch/>
        </p:blipFill>
        <p:spPr>
          <a:xfrm>
            <a:off x="9368605" y="4100464"/>
            <a:ext cx="2725571" cy="251976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3" name="TextBox 15">
            <a:extLst>
              <a:ext uri="{FF2B5EF4-FFF2-40B4-BE49-F238E27FC236}">
                <a16:creationId xmlns:a16="http://schemas.microsoft.com/office/drawing/2014/main" id="{EAE2577D-1C71-4A61-85BC-D343D952675C}"/>
              </a:ext>
            </a:extLst>
          </p:cNvPr>
          <p:cNvSpPr txBox="1"/>
          <p:nvPr/>
        </p:nvSpPr>
        <p:spPr>
          <a:xfrm>
            <a:off x="6333281" y="3991493"/>
            <a:ext cx="2851479" cy="230832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Agregue a las personas del grupo de trabajo que colaborarán en la propuesta y que están adscritas a cada institución asociada (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9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). Seleccione el rol que corresponda (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10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), coloque su CVU (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11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 y de clic en 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12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.</a:t>
            </a:r>
          </a:p>
        </p:txBody>
      </p:sp>
      <p:sp>
        <p:nvSpPr>
          <p:cNvPr id="76" name="Arrow: Right 5">
            <a:extLst>
              <a:ext uri="{FF2B5EF4-FFF2-40B4-BE49-F238E27FC236}">
                <a16:creationId xmlns:a16="http://schemas.microsoft.com/office/drawing/2014/main" id="{B063F9D2-F76D-4EA4-863C-E2E0E08F332B}"/>
              </a:ext>
            </a:extLst>
          </p:cNvPr>
          <p:cNvSpPr/>
          <p:nvPr/>
        </p:nvSpPr>
        <p:spPr>
          <a:xfrm rot="10800000">
            <a:off x="7920201" y="3515578"/>
            <a:ext cx="476250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77" name="TextBox 2">
            <a:extLst>
              <a:ext uri="{FF2B5EF4-FFF2-40B4-BE49-F238E27FC236}">
                <a16:creationId xmlns:a16="http://schemas.microsoft.com/office/drawing/2014/main" id="{990AC513-CB0E-4A5D-8120-AA2584B586AC}"/>
              </a:ext>
            </a:extLst>
          </p:cNvPr>
          <p:cNvSpPr txBox="1"/>
          <p:nvPr/>
        </p:nvSpPr>
        <p:spPr>
          <a:xfrm>
            <a:off x="8105250" y="3599144"/>
            <a:ext cx="390525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9</a:t>
            </a:r>
          </a:p>
        </p:txBody>
      </p:sp>
      <p:sp>
        <p:nvSpPr>
          <p:cNvPr id="78" name="Arrow: Right 5">
            <a:extLst>
              <a:ext uri="{FF2B5EF4-FFF2-40B4-BE49-F238E27FC236}">
                <a16:creationId xmlns:a16="http://schemas.microsoft.com/office/drawing/2014/main" id="{0C014F05-F857-4BF3-956D-291F24C270A1}"/>
              </a:ext>
            </a:extLst>
          </p:cNvPr>
          <p:cNvSpPr/>
          <p:nvPr/>
        </p:nvSpPr>
        <p:spPr>
          <a:xfrm rot="5400000">
            <a:off x="10926286" y="4848178"/>
            <a:ext cx="476250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79" name="TextBox 2">
            <a:extLst>
              <a:ext uri="{FF2B5EF4-FFF2-40B4-BE49-F238E27FC236}">
                <a16:creationId xmlns:a16="http://schemas.microsoft.com/office/drawing/2014/main" id="{093E8489-F0DF-4E3C-B5F0-1F90418C6E1E}"/>
              </a:ext>
            </a:extLst>
          </p:cNvPr>
          <p:cNvSpPr txBox="1"/>
          <p:nvPr/>
        </p:nvSpPr>
        <p:spPr>
          <a:xfrm>
            <a:off x="10937927" y="4830174"/>
            <a:ext cx="476250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10</a:t>
            </a:r>
          </a:p>
        </p:txBody>
      </p:sp>
      <p:sp>
        <p:nvSpPr>
          <p:cNvPr id="80" name="Arrow: Right 5">
            <a:extLst>
              <a:ext uri="{FF2B5EF4-FFF2-40B4-BE49-F238E27FC236}">
                <a16:creationId xmlns:a16="http://schemas.microsoft.com/office/drawing/2014/main" id="{E618A69D-FF4C-4746-8771-2C7866A3D983}"/>
              </a:ext>
            </a:extLst>
          </p:cNvPr>
          <p:cNvSpPr/>
          <p:nvPr/>
        </p:nvSpPr>
        <p:spPr>
          <a:xfrm rot="5400000">
            <a:off x="10334026" y="5484242"/>
            <a:ext cx="476250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81" name="TextBox 2">
            <a:extLst>
              <a:ext uri="{FF2B5EF4-FFF2-40B4-BE49-F238E27FC236}">
                <a16:creationId xmlns:a16="http://schemas.microsoft.com/office/drawing/2014/main" id="{A304C2CE-17DF-400A-A7AC-073CB76CE810}"/>
              </a:ext>
            </a:extLst>
          </p:cNvPr>
          <p:cNvSpPr txBox="1"/>
          <p:nvPr/>
        </p:nvSpPr>
        <p:spPr>
          <a:xfrm>
            <a:off x="10354134" y="5466238"/>
            <a:ext cx="476250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11</a:t>
            </a:r>
          </a:p>
        </p:txBody>
      </p:sp>
      <p:sp>
        <p:nvSpPr>
          <p:cNvPr id="82" name="Arrow: Right 5">
            <a:extLst>
              <a:ext uri="{FF2B5EF4-FFF2-40B4-BE49-F238E27FC236}">
                <a16:creationId xmlns:a16="http://schemas.microsoft.com/office/drawing/2014/main" id="{F4C3756A-8164-43C2-9700-3A900859A698}"/>
              </a:ext>
            </a:extLst>
          </p:cNvPr>
          <p:cNvSpPr/>
          <p:nvPr/>
        </p:nvSpPr>
        <p:spPr>
          <a:xfrm rot="10800000">
            <a:off x="11431111" y="5781944"/>
            <a:ext cx="476250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83" name="TextBox 2">
            <a:extLst>
              <a:ext uri="{FF2B5EF4-FFF2-40B4-BE49-F238E27FC236}">
                <a16:creationId xmlns:a16="http://schemas.microsoft.com/office/drawing/2014/main" id="{916397D6-F2C0-4989-80AD-59E0974917BB}"/>
              </a:ext>
            </a:extLst>
          </p:cNvPr>
          <p:cNvSpPr txBox="1"/>
          <p:nvPr/>
        </p:nvSpPr>
        <p:spPr>
          <a:xfrm>
            <a:off x="11530436" y="5865510"/>
            <a:ext cx="476249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12</a:t>
            </a:r>
          </a:p>
        </p:txBody>
      </p:sp>
      <p:sp>
        <p:nvSpPr>
          <p:cNvPr id="84" name="Arrow: Right 5">
            <a:extLst>
              <a:ext uri="{FF2B5EF4-FFF2-40B4-BE49-F238E27FC236}">
                <a16:creationId xmlns:a16="http://schemas.microsoft.com/office/drawing/2014/main" id="{199C2CFE-95F4-4D4E-B19C-1CDB599083FD}"/>
              </a:ext>
            </a:extLst>
          </p:cNvPr>
          <p:cNvSpPr/>
          <p:nvPr/>
        </p:nvSpPr>
        <p:spPr>
          <a:xfrm rot="10800000">
            <a:off x="10504382" y="6129292"/>
            <a:ext cx="476250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85" name="TextBox 2">
            <a:extLst>
              <a:ext uri="{FF2B5EF4-FFF2-40B4-BE49-F238E27FC236}">
                <a16:creationId xmlns:a16="http://schemas.microsoft.com/office/drawing/2014/main" id="{2DE12792-8B3B-4C80-AF3B-A10F329703DD}"/>
              </a:ext>
            </a:extLst>
          </p:cNvPr>
          <p:cNvSpPr txBox="1"/>
          <p:nvPr/>
        </p:nvSpPr>
        <p:spPr>
          <a:xfrm>
            <a:off x="10603707" y="6212858"/>
            <a:ext cx="476249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17</a:t>
            </a:r>
          </a:p>
        </p:txBody>
      </p:sp>
      <p:sp>
        <p:nvSpPr>
          <p:cNvPr id="86" name="Google Shape;103;p3">
            <a:extLst>
              <a:ext uri="{FF2B5EF4-FFF2-40B4-BE49-F238E27FC236}">
                <a16:creationId xmlns:a16="http://schemas.microsoft.com/office/drawing/2014/main" id="{193644E1-B3BE-4181-820C-8FBD66913D33}"/>
              </a:ext>
            </a:extLst>
          </p:cNvPr>
          <p:cNvSpPr txBox="1"/>
          <p:nvPr/>
        </p:nvSpPr>
        <p:spPr>
          <a:xfrm>
            <a:off x="1" y="-2915"/>
            <a:ext cx="4368799" cy="4965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91932"/>
              </a:buClr>
              <a:buSzPts val="4400"/>
              <a:buFont typeface="Noto Sans"/>
              <a:buNone/>
            </a:pPr>
            <a:r>
              <a:rPr lang="es-MX" sz="2800" b="1" i="0" u="none" strike="noStrike" cap="none" dirty="0">
                <a:solidFill>
                  <a:srgbClr val="691932"/>
                </a:solidFill>
                <a:latin typeface="Noto Sans"/>
                <a:ea typeface="Noto Sans"/>
                <a:cs typeface="Noto Sans"/>
                <a:sym typeface="Noto Sans"/>
              </a:rPr>
              <a:t>Participantes</a:t>
            </a:r>
            <a:endParaRPr lang="es-MX" sz="3200" b="1" i="0" u="none" strike="noStrike" cap="none" dirty="0">
              <a:solidFill>
                <a:srgbClr val="691932"/>
              </a:solidFill>
              <a:latin typeface="Noto Sans"/>
              <a:ea typeface="Noto Sans"/>
              <a:cs typeface="Noto Sans"/>
              <a:sym typeface="Noto Sans"/>
            </a:endParaRPr>
          </a:p>
        </p:txBody>
      </p:sp>
    </p:spTree>
    <p:extLst>
      <p:ext uri="{BB962C8B-B14F-4D97-AF65-F5344CB8AC3E}">
        <p14:creationId xmlns:p14="http://schemas.microsoft.com/office/powerpoint/2010/main" val="35799497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FFE02FA6-82B8-2B96-9330-591BDE1E6C2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432271" y="361701"/>
            <a:ext cx="5360592" cy="648948"/>
          </a:xfrm>
          <a:prstGeom prst="rect">
            <a:avLst/>
          </a:prstGeom>
        </p:spPr>
      </p:pic>
      <p:sp>
        <p:nvSpPr>
          <p:cNvPr id="26" name="TextBox 15">
            <a:extLst>
              <a:ext uri="{FF2B5EF4-FFF2-40B4-BE49-F238E27FC236}">
                <a16:creationId xmlns:a16="http://schemas.microsoft.com/office/drawing/2014/main" id="{0814CFE0-197E-46EF-B293-1EE9EFD4EDB6}"/>
              </a:ext>
            </a:extLst>
          </p:cNvPr>
          <p:cNvSpPr txBox="1"/>
          <p:nvPr/>
        </p:nvSpPr>
        <p:spPr>
          <a:xfrm>
            <a:off x="93561" y="4411690"/>
            <a:ext cx="3318263" cy="10772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Verifique la información de la persona agregada (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13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), coloque su número de contacto (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14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 y especialidad (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15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), de clic en 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16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90AB1190-C312-4436-93A8-34E01374D0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3999" y="77461"/>
            <a:ext cx="2708663" cy="418822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8" name="TextBox 15">
            <a:extLst>
              <a:ext uri="{FF2B5EF4-FFF2-40B4-BE49-F238E27FC236}">
                <a16:creationId xmlns:a16="http://schemas.microsoft.com/office/drawing/2014/main" id="{ADEA8ED1-AC79-41B1-8A1A-878E2AD564FC}"/>
              </a:ext>
            </a:extLst>
          </p:cNvPr>
          <p:cNvSpPr txBox="1"/>
          <p:nvPr/>
        </p:nvSpPr>
        <p:spPr>
          <a:xfrm>
            <a:off x="5715000" y="1071032"/>
            <a:ext cx="6476999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Si la persona no tiene CVU, de clic en 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17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. Llene la información requerida (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18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 y agréguelo (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19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).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673566D6-260D-4589-B1B1-6478C978FC1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20533" y="77461"/>
            <a:ext cx="2135997" cy="606786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5" name="Rectangle 8">
            <a:extLst>
              <a:ext uri="{FF2B5EF4-FFF2-40B4-BE49-F238E27FC236}">
                <a16:creationId xmlns:a16="http://schemas.microsoft.com/office/drawing/2014/main" id="{C2EF757F-7851-44D9-BAE0-516A82AFCFB9}"/>
              </a:ext>
            </a:extLst>
          </p:cNvPr>
          <p:cNvSpPr/>
          <p:nvPr/>
        </p:nvSpPr>
        <p:spPr>
          <a:xfrm>
            <a:off x="828820" y="429960"/>
            <a:ext cx="1355580" cy="11190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56" name="Rectangle 8">
            <a:extLst>
              <a:ext uri="{FF2B5EF4-FFF2-40B4-BE49-F238E27FC236}">
                <a16:creationId xmlns:a16="http://schemas.microsoft.com/office/drawing/2014/main" id="{BDD014A7-8DA2-489F-A8D1-87A6FE233A67}"/>
              </a:ext>
            </a:extLst>
          </p:cNvPr>
          <p:cNvSpPr/>
          <p:nvPr/>
        </p:nvSpPr>
        <p:spPr>
          <a:xfrm>
            <a:off x="1001342" y="95846"/>
            <a:ext cx="1355580" cy="11190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63" name="Rectangle 8">
            <a:extLst>
              <a:ext uri="{FF2B5EF4-FFF2-40B4-BE49-F238E27FC236}">
                <a16:creationId xmlns:a16="http://schemas.microsoft.com/office/drawing/2014/main" id="{26A0561B-3900-44E7-B590-8249A5CE2816}"/>
              </a:ext>
            </a:extLst>
          </p:cNvPr>
          <p:cNvSpPr/>
          <p:nvPr/>
        </p:nvSpPr>
        <p:spPr>
          <a:xfrm>
            <a:off x="778020" y="574268"/>
            <a:ext cx="1355580" cy="11190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64" name="Rectangle 8">
            <a:extLst>
              <a:ext uri="{FF2B5EF4-FFF2-40B4-BE49-F238E27FC236}">
                <a16:creationId xmlns:a16="http://schemas.microsoft.com/office/drawing/2014/main" id="{0D4D4EB8-B66C-412D-82BD-43349681A248}"/>
              </a:ext>
            </a:extLst>
          </p:cNvPr>
          <p:cNvSpPr/>
          <p:nvPr/>
        </p:nvSpPr>
        <p:spPr>
          <a:xfrm>
            <a:off x="414288" y="848859"/>
            <a:ext cx="1355580" cy="11190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74" name="Rectangle 8">
            <a:extLst>
              <a:ext uri="{FF2B5EF4-FFF2-40B4-BE49-F238E27FC236}">
                <a16:creationId xmlns:a16="http://schemas.microsoft.com/office/drawing/2014/main" id="{20F3ECE8-B9BD-4971-8D4F-2CA3C933E18B}"/>
              </a:ext>
            </a:extLst>
          </p:cNvPr>
          <p:cNvSpPr/>
          <p:nvPr/>
        </p:nvSpPr>
        <p:spPr>
          <a:xfrm>
            <a:off x="1168228" y="989831"/>
            <a:ext cx="1355580" cy="11190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75" name="Rectangle 8">
            <a:extLst>
              <a:ext uri="{FF2B5EF4-FFF2-40B4-BE49-F238E27FC236}">
                <a16:creationId xmlns:a16="http://schemas.microsoft.com/office/drawing/2014/main" id="{883E268E-43CD-4B97-990B-594F5274D908}"/>
              </a:ext>
            </a:extLst>
          </p:cNvPr>
          <p:cNvSpPr/>
          <p:nvPr/>
        </p:nvSpPr>
        <p:spPr>
          <a:xfrm>
            <a:off x="1214613" y="1131917"/>
            <a:ext cx="1355580" cy="11190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86" name="Rectangle 8">
            <a:extLst>
              <a:ext uri="{FF2B5EF4-FFF2-40B4-BE49-F238E27FC236}">
                <a16:creationId xmlns:a16="http://schemas.microsoft.com/office/drawing/2014/main" id="{4B3569AB-4504-4AC0-B21E-ECC1F4D3AA91}"/>
              </a:ext>
            </a:extLst>
          </p:cNvPr>
          <p:cNvSpPr/>
          <p:nvPr/>
        </p:nvSpPr>
        <p:spPr>
          <a:xfrm>
            <a:off x="862688" y="1265911"/>
            <a:ext cx="1355580" cy="11190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87" name="Rectangle 8">
            <a:extLst>
              <a:ext uri="{FF2B5EF4-FFF2-40B4-BE49-F238E27FC236}">
                <a16:creationId xmlns:a16="http://schemas.microsoft.com/office/drawing/2014/main" id="{B20A28D0-02C4-4F25-88CD-B42CCAE42465}"/>
              </a:ext>
            </a:extLst>
          </p:cNvPr>
          <p:cNvSpPr/>
          <p:nvPr/>
        </p:nvSpPr>
        <p:spPr>
          <a:xfrm>
            <a:off x="706156" y="1406978"/>
            <a:ext cx="1355580" cy="11190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88" name="Rectangle 8">
            <a:extLst>
              <a:ext uri="{FF2B5EF4-FFF2-40B4-BE49-F238E27FC236}">
                <a16:creationId xmlns:a16="http://schemas.microsoft.com/office/drawing/2014/main" id="{C173A671-DEF0-4CE3-BC71-357AB36DBA74}"/>
              </a:ext>
            </a:extLst>
          </p:cNvPr>
          <p:cNvSpPr/>
          <p:nvPr/>
        </p:nvSpPr>
        <p:spPr>
          <a:xfrm>
            <a:off x="1054081" y="1524823"/>
            <a:ext cx="1355580" cy="11190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89" name="Rectangle 8">
            <a:extLst>
              <a:ext uri="{FF2B5EF4-FFF2-40B4-BE49-F238E27FC236}">
                <a16:creationId xmlns:a16="http://schemas.microsoft.com/office/drawing/2014/main" id="{9B945B31-9504-4488-941C-A73FF9D31ADC}"/>
              </a:ext>
            </a:extLst>
          </p:cNvPr>
          <p:cNvSpPr/>
          <p:nvPr/>
        </p:nvSpPr>
        <p:spPr>
          <a:xfrm>
            <a:off x="1214613" y="1651098"/>
            <a:ext cx="1355580" cy="11190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90" name="Rectangle 8">
            <a:extLst>
              <a:ext uri="{FF2B5EF4-FFF2-40B4-BE49-F238E27FC236}">
                <a16:creationId xmlns:a16="http://schemas.microsoft.com/office/drawing/2014/main" id="{056B6511-2AC0-44EE-932E-776FB13688FC}"/>
              </a:ext>
            </a:extLst>
          </p:cNvPr>
          <p:cNvSpPr/>
          <p:nvPr/>
        </p:nvSpPr>
        <p:spPr>
          <a:xfrm>
            <a:off x="1261463" y="1797791"/>
            <a:ext cx="1355580" cy="11190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91" name="Oval 17">
            <a:extLst>
              <a:ext uri="{FF2B5EF4-FFF2-40B4-BE49-F238E27FC236}">
                <a16:creationId xmlns:a16="http://schemas.microsoft.com/office/drawing/2014/main" id="{DE7F5DDE-D436-4D5F-B8A6-986A22D4B8AD}"/>
              </a:ext>
            </a:extLst>
          </p:cNvPr>
          <p:cNvSpPr/>
          <p:nvPr/>
        </p:nvSpPr>
        <p:spPr>
          <a:xfrm>
            <a:off x="2390625" y="1671135"/>
            <a:ext cx="576386" cy="36933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13</a:t>
            </a:r>
          </a:p>
        </p:txBody>
      </p:sp>
      <p:sp>
        <p:nvSpPr>
          <p:cNvPr id="94" name="Arrow: Right 5">
            <a:extLst>
              <a:ext uri="{FF2B5EF4-FFF2-40B4-BE49-F238E27FC236}">
                <a16:creationId xmlns:a16="http://schemas.microsoft.com/office/drawing/2014/main" id="{D66610B2-7CB8-4189-8031-147EECC43583}"/>
              </a:ext>
            </a:extLst>
          </p:cNvPr>
          <p:cNvSpPr/>
          <p:nvPr/>
        </p:nvSpPr>
        <p:spPr>
          <a:xfrm rot="5400000">
            <a:off x="2440529" y="3493898"/>
            <a:ext cx="476250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95" name="TextBox 2">
            <a:extLst>
              <a:ext uri="{FF2B5EF4-FFF2-40B4-BE49-F238E27FC236}">
                <a16:creationId xmlns:a16="http://schemas.microsoft.com/office/drawing/2014/main" id="{4D82B344-CA18-486B-8F7E-208F0F481AF9}"/>
              </a:ext>
            </a:extLst>
          </p:cNvPr>
          <p:cNvSpPr txBox="1"/>
          <p:nvPr/>
        </p:nvSpPr>
        <p:spPr>
          <a:xfrm>
            <a:off x="2453675" y="3480722"/>
            <a:ext cx="476250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16</a:t>
            </a:r>
          </a:p>
        </p:txBody>
      </p:sp>
      <p:sp>
        <p:nvSpPr>
          <p:cNvPr id="96" name="Arrow: Right 5">
            <a:extLst>
              <a:ext uri="{FF2B5EF4-FFF2-40B4-BE49-F238E27FC236}">
                <a16:creationId xmlns:a16="http://schemas.microsoft.com/office/drawing/2014/main" id="{6CD9A528-F31F-4A1A-B8A3-4057E1583ADB}"/>
              </a:ext>
            </a:extLst>
          </p:cNvPr>
          <p:cNvSpPr/>
          <p:nvPr/>
        </p:nvSpPr>
        <p:spPr>
          <a:xfrm rot="10800000">
            <a:off x="1214948" y="2372144"/>
            <a:ext cx="476250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97" name="TextBox 2">
            <a:extLst>
              <a:ext uri="{FF2B5EF4-FFF2-40B4-BE49-F238E27FC236}">
                <a16:creationId xmlns:a16="http://schemas.microsoft.com/office/drawing/2014/main" id="{F48C1E10-6E70-4921-BEC9-77AE4CFFDDAB}"/>
              </a:ext>
            </a:extLst>
          </p:cNvPr>
          <p:cNvSpPr txBox="1"/>
          <p:nvPr/>
        </p:nvSpPr>
        <p:spPr>
          <a:xfrm>
            <a:off x="1313560" y="2463143"/>
            <a:ext cx="476250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14</a:t>
            </a:r>
          </a:p>
        </p:txBody>
      </p:sp>
      <p:sp>
        <p:nvSpPr>
          <p:cNvPr id="98" name="Arrow: Right 5">
            <a:extLst>
              <a:ext uri="{FF2B5EF4-FFF2-40B4-BE49-F238E27FC236}">
                <a16:creationId xmlns:a16="http://schemas.microsoft.com/office/drawing/2014/main" id="{EB45D0C8-740F-4414-B068-D1ABAF34F488}"/>
              </a:ext>
            </a:extLst>
          </p:cNvPr>
          <p:cNvSpPr/>
          <p:nvPr/>
        </p:nvSpPr>
        <p:spPr>
          <a:xfrm rot="10800000">
            <a:off x="1214613" y="3051546"/>
            <a:ext cx="476250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99" name="TextBox 2">
            <a:extLst>
              <a:ext uri="{FF2B5EF4-FFF2-40B4-BE49-F238E27FC236}">
                <a16:creationId xmlns:a16="http://schemas.microsoft.com/office/drawing/2014/main" id="{AA15E5C3-B896-4EFE-9D2F-37BBE291918D}"/>
              </a:ext>
            </a:extLst>
          </p:cNvPr>
          <p:cNvSpPr txBox="1"/>
          <p:nvPr/>
        </p:nvSpPr>
        <p:spPr>
          <a:xfrm>
            <a:off x="1313225" y="3142545"/>
            <a:ext cx="476250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15</a:t>
            </a:r>
          </a:p>
        </p:txBody>
      </p:sp>
      <p:sp>
        <p:nvSpPr>
          <p:cNvPr id="100" name="Oval 17">
            <a:extLst>
              <a:ext uri="{FF2B5EF4-FFF2-40B4-BE49-F238E27FC236}">
                <a16:creationId xmlns:a16="http://schemas.microsoft.com/office/drawing/2014/main" id="{A15D3B47-1A7E-4A3F-9088-332F367C12D4}"/>
              </a:ext>
            </a:extLst>
          </p:cNvPr>
          <p:cNvSpPr/>
          <p:nvPr/>
        </p:nvSpPr>
        <p:spPr>
          <a:xfrm>
            <a:off x="4537369" y="859738"/>
            <a:ext cx="575205" cy="54435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18</a:t>
            </a:r>
          </a:p>
        </p:txBody>
      </p:sp>
      <p:sp>
        <p:nvSpPr>
          <p:cNvPr id="103" name="Arrow: Right 5">
            <a:extLst>
              <a:ext uri="{FF2B5EF4-FFF2-40B4-BE49-F238E27FC236}">
                <a16:creationId xmlns:a16="http://schemas.microsoft.com/office/drawing/2014/main" id="{D5206123-18A3-44F6-A352-9D4132E07DBD}"/>
              </a:ext>
            </a:extLst>
          </p:cNvPr>
          <p:cNvSpPr/>
          <p:nvPr/>
        </p:nvSpPr>
        <p:spPr>
          <a:xfrm rot="5400000">
            <a:off x="5072746" y="5424652"/>
            <a:ext cx="476250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04" name="TextBox 2">
            <a:extLst>
              <a:ext uri="{FF2B5EF4-FFF2-40B4-BE49-F238E27FC236}">
                <a16:creationId xmlns:a16="http://schemas.microsoft.com/office/drawing/2014/main" id="{A552E86B-4D01-4740-93A2-D72078253EF0}"/>
              </a:ext>
            </a:extLst>
          </p:cNvPr>
          <p:cNvSpPr txBox="1"/>
          <p:nvPr/>
        </p:nvSpPr>
        <p:spPr>
          <a:xfrm>
            <a:off x="5085892" y="5411476"/>
            <a:ext cx="476250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19</a:t>
            </a: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48E4C168-64D6-406A-9953-C45BDCCE67E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01795" y="1896634"/>
            <a:ext cx="6590205" cy="751175"/>
          </a:xfrm>
          <a:prstGeom prst="rect">
            <a:avLst/>
          </a:prstGeom>
        </p:spPr>
      </p:pic>
      <p:sp>
        <p:nvSpPr>
          <p:cNvPr id="105" name="TextBox 29">
            <a:extLst>
              <a:ext uri="{FF2B5EF4-FFF2-40B4-BE49-F238E27FC236}">
                <a16:creationId xmlns:a16="http://schemas.microsoft.com/office/drawing/2014/main" id="{7D453E86-5BBE-467B-A41B-45C23D8B33BF}"/>
              </a:ext>
            </a:extLst>
          </p:cNvPr>
          <p:cNvSpPr txBox="1"/>
          <p:nvPr/>
        </p:nvSpPr>
        <p:spPr>
          <a:xfrm>
            <a:off x="9956800" y="4114399"/>
            <a:ext cx="2027134" cy="224676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sz="14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Para agregar un nuevo miembro del grupo de trabajo, da clic en "Agregar participante" (39) y repite los pasos del 33 al 38 del apartado de CAPTURA DE PROPUESTA – PARTICIPANTES.</a:t>
            </a:r>
          </a:p>
        </p:txBody>
      </p:sp>
      <p:sp>
        <p:nvSpPr>
          <p:cNvPr id="106" name="TextBox 15">
            <a:extLst>
              <a:ext uri="{FF2B5EF4-FFF2-40B4-BE49-F238E27FC236}">
                <a16:creationId xmlns:a16="http://schemas.microsoft.com/office/drawing/2014/main" id="{ED32C513-1945-471D-BB51-7144BDD4C241}"/>
              </a:ext>
            </a:extLst>
          </p:cNvPr>
          <p:cNvSpPr txBox="1"/>
          <p:nvPr/>
        </p:nvSpPr>
        <p:spPr>
          <a:xfrm>
            <a:off x="5556530" y="2708529"/>
            <a:ext cx="6476999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En la sección de </a:t>
            </a:r>
            <a:r>
              <a:rPr lang="es-MX" sz="1600" i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Participantes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, agregue a los integrantes del grupo de trabajo  (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20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 que colaborarán en la propuesta y que 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NO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están adscritos a alguna de las instituciones asociadas.</a:t>
            </a:r>
            <a:endParaRPr lang="es-MX" sz="1600" b="1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07" name="Arrow: Right 5">
            <a:extLst>
              <a:ext uri="{FF2B5EF4-FFF2-40B4-BE49-F238E27FC236}">
                <a16:creationId xmlns:a16="http://schemas.microsoft.com/office/drawing/2014/main" id="{23EDA834-C915-4C2F-9AB3-2C2B1B3D6593}"/>
              </a:ext>
            </a:extLst>
          </p:cNvPr>
          <p:cNvSpPr/>
          <p:nvPr/>
        </p:nvSpPr>
        <p:spPr>
          <a:xfrm rot="10800000">
            <a:off x="7090480" y="2194231"/>
            <a:ext cx="476250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08" name="TextBox 2">
            <a:extLst>
              <a:ext uri="{FF2B5EF4-FFF2-40B4-BE49-F238E27FC236}">
                <a16:creationId xmlns:a16="http://schemas.microsoft.com/office/drawing/2014/main" id="{5A60E433-23C6-4C8E-AD43-0944339DC3E6}"/>
              </a:ext>
            </a:extLst>
          </p:cNvPr>
          <p:cNvSpPr txBox="1"/>
          <p:nvPr/>
        </p:nvSpPr>
        <p:spPr>
          <a:xfrm>
            <a:off x="7189092" y="2285230"/>
            <a:ext cx="476250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20</a:t>
            </a: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9E499E92-7225-4446-87AD-47817F3D94D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283125" y="3641717"/>
            <a:ext cx="2806605" cy="285458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9" name="TextBox 15">
            <a:extLst>
              <a:ext uri="{FF2B5EF4-FFF2-40B4-BE49-F238E27FC236}">
                <a16:creationId xmlns:a16="http://schemas.microsoft.com/office/drawing/2014/main" id="{09562F11-C7BF-4961-ACD6-F04F42AAF4B2}"/>
              </a:ext>
            </a:extLst>
          </p:cNvPr>
          <p:cNvSpPr txBox="1"/>
          <p:nvPr/>
        </p:nvSpPr>
        <p:spPr>
          <a:xfrm>
            <a:off x="5688829" y="4149592"/>
            <a:ext cx="3423738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Seleccione el rol de “</a:t>
            </a:r>
            <a:r>
              <a:rPr lang="es-MX" sz="1600" i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Participante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” (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21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 y siga los pasos del 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11 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16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.</a:t>
            </a:r>
          </a:p>
          <a:p>
            <a:pPr algn="just"/>
            <a:endParaRPr lang="es-MX" sz="16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just"/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Si la persona no cuenta con CVU, de clic en 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22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y siga los pasos del 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18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al 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19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.</a:t>
            </a:r>
          </a:p>
        </p:txBody>
      </p:sp>
      <p:sp>
        <p:nvSpPr>
          <p:cNvPr id="111" name="Arrow: Right 5">
            <a:extLst>
              <a:ext uri="{FF2B5EF4-FFF2-40B4-BE49-F238E27FC236}">
                <a16:creationId xmlns:a16="http://schemas.microsoft.com/office/drawing/2014/main" id="{6C5B496E-2AD9-44E2-B408-A40164F731DC}"/>
              </a:ext>
            </a:extLst>
          </p:cNvPr>
          <p:cNvSpPr/>
          <p:nvPr/>
        </p:nvSpPr>
        <p:spPr>
          <a:xfrm rot="5400000">
            <a:off x="10982480" y="4366691"/>
            <a:ext cx="476250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12" name="TextBox 2">
            <a:extLst>
              <a:ext uri="{FF2B5EF4-FFF2-40B4-BE49-F238E27FC236}">
                <a16:creationId xmlns:a16="http://schemas.microsoft.com/office/drawing/2014/main" id="{40DCDD81-0A30-4AA0-AECA-1941D63DFD8F}"/>
              </a:ext>
            </a:extLst>
          </p:cNvPr>
          <p:cNvSpPr txBox="1"/>
          <p:nvPr/>
        </p:nvSpPr>
        <p:spPr>
          <a:xfrm>
            <a:off x="10995626" y="4353515"/>
            <a:ext cx="476250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21</a:t>
            </a:r>
          </a:p>
        </p:txBody>
      </p:sp>
      <p:sp>
        <p:nvSpPr>
          <p:cNvPr id="113" name="Arrow: Right 5">
            <a:extLst>
              <a:ext uri="{FF2B5EF4-FFF2-40B4-BE49-F238E27FC236}">
                <a16:creationId xmlns:a16="http://schemas.microsoft.com/office/drawing/2014/main" id="{7937273D-5C42-4758-B65F-22773E79D1B4}"/>
              </a:ext>
            </a:extLst>
          </p:cNvPr>
          <p:cNvSpPr/>
          <p:nvPr/>
        </p:nvSpPr>
        <p:spPr>
          <a:xfrm rot="16200000">
            <a:off x="9879579" y="5856343"/>
            <a:ext cx="476250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14" name="TextBox 2">
            <a:extLst>
              <a:ext uri="{FF2B5EF4-FFF2-40B4-BE49-F238E27FC236}">
                <a16:creationId xmlns:a16="http://schemas.microsoft.com/office/drawing/2014/main" id="{344022B1-3C9E-4757-BAF0-AEA3D9FF7E8E}"/>
              </a:ext>
            </a:extLst>
          </p:cNvPr>
          <p:cNvSpPr txBox="1"/>
          <p:nvPr/>
        </p:nvSpPr>
        <p:spPr>
          <a:xfrm>
            <a:off x="9891577" y="6050818"/>
            <a:ext cx="476250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22</a:t>
            </a:r>
          </a:p>
        </p:txBody>
      </p:sp>
    </p:spTree>
    <p:extLst>
      <p:ext uri="{BB962C8B-B14F-4D97-AF65-F5344CB8AC3E}">
        <p14:creationId xmlns:p14="http://schemas.microsoft.com/office/powerpoint/2010/main" val="11165546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FFE02FA6-82B8-2B96-9330-591BDE1E6C2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432271" y="361701"/>
            <a:ext cx="5360592" cy="648948"/>
          </a:xfrm>
          <a:prstGeom prst="rect">
            <a:avLst/>
          </a:prstGeom>
        </p:spPr>
      </p:pic>
      <p:sp>
        <p:nvSpPr>
          <p:cNvPr id="48" name="TextBox 15">
            <a:extLst>
              <a:ext uri="{FF2B5EF4-FFF2-40B4-BE49-F238E27FC236}">
                <a16:creationId xmlns:a16="http://schemas.microsoft.com/office/drawing/2014/main" id="{ADEA8ED1-AC79-41B1-8A1A-878E2AD564FC}"/>
              </a:ext>
            </a:extLst>
          </p:cNvPr>
          <p:cNvSpPr txBox="1"/>
          <p:nvPr/>
        </p:nvSpPr>
        <p:spPr>
          <a:xfrm>
            <a:off x="0" y="447129"/>
            <a:ext cx="6349999" cy="230832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En la sección “</a:t>
            </a:r>
            <a:r>
              <a:rPr lang="es-MX" sz="1600" i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Plan de trabajo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” (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), coloque la información de cada una de las etapas de la propuesta (etapa 1, 2 y 3).</a:t>
            </a:r>
          </a:p>
          <a:p>
            <a:pPr algn="just"/>
            <a:endParaRPr lang="es-MX" sz="16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just"/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Considere que cada propuesta será de 3 etapas como máximo y los tiempos de cada una de ellas:</a:t>
            </a:r>
          </a:p>
          <a:p>
            <a:pPr algn="just"/>
            <a:endParaRPr lang="es-MX" sz="16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Etapa 1 (2025): aproximadamente 6 meses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Etapa 2 (2026): aproximadamente 10 meses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Etapa 3 (2027): aproximadamente 10 meses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19B472B-C307-4A58-8DD7-FA5BCD066AA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667" y="2918158"/>
            <a:ext cx="1837268" cy="251744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DBFADF46-5B4B-4FC6-929D-CCC64C48D23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63237" y="2722939"/>
            <a:ext cx="3022598" cy="296653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7" name="TextBox 15">
            <a:extLst>
              <a:ext uri="{FF2B5EF4-FFF2-40B4-BE49-F238E27FC236}">
                <a16:creationId xmlns:a16="http://schemas.microsoft.com/office/drawing/2014/main" id="{C175FF7E-F358-45ED-9D7E-0145F214408E}"/>
              </a:ext>
            </a:extLst>
          </p:cNvPr>
          <p:cNvSpPr txBox="1"/>
          <p:nvPr/>
        </p:nvSpPr>
        <p:spPr>
          <a:xfrm>
            <a:off x="5551997" y="1985064"/>
            <a:ext cx="6349999" cy="230832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En </a:t>
            </a:r>
            <a:r>
              <a:rPr lang="es-MX" sz="1600" i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etapa 1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, llene el apartado 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2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describiendo de forma concisa la propuesta en el primer año (Considerando 6 meses de trabajo).</a:t>
            </a:r>
          </a:p>
          <a:p>
            <a:pPr algn="just"/>
            <a:endParaRPr lang="es-MX" sz="16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just"/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En 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3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, añada aquellas metas las relacionadas con los resultados y/o entregables que se alcanzarán al 100 % en esta etapa. Describa de forma clara y concisa la meta a alcanzar (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4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 y de clic en 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5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. Puede agregar la cantidad de metas que considere necesarias (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3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 siempre y cuando estén relacionadas con los resultados y/o entregables para esta etapa.</a:t>
            </a:r>
          </a:p>
        </p:txBody>
      </p:sp>
      <p:sp>
        <p:nvSpPr>
          <p:cNvPr id="49" name="Oval 17">
            <a:extLst>
              <a:ext uri="{FF2B5EF4-FFF2-40B4-BE49-F238E27FC236}">
                <a16:creationId xmlns:a16="http://schemas.microsoft.com/office/drawing/2014/main" id="{14B5EA80-A91A-4CF6-BD43-D038C4BD8910}"/>
              </a:ext>
            </a:extLst>
          </p:cNvPr>
          <p:cNvSpPr/>
          <p:nvPr/>
        </p:nvSpPr>
        <p:spPr>
          <a:xfrm>
            <a:off x="1411107" y="4644560"/>
            <a:ext cx="407125" cy="39353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</a:t>
            </a:r>
          </a:p>
        </p:txBody>
      </p:sp>
      <p:sp>
        <p:nvSpPr>
          <p:cNvPr id="51" name="Oval 17">
            <a:extLst>
              <a:ext uri="{FF2B5EF4-FFF2-40B4-BE49-F238E27FC236}">
                <a16:creationId xmlns:a16="http://schemas.microsoft.com/office/drawing/2014/main" id="{E638D907-C27C-44C1-9368-F1C9EEABD488}"/>
              </a:ext>
            </a:extLst>
          </p:cNvPr>
          <p:cNvSpPr/>
          <p:nvPr/>
        </p:nvSpPr>
        <p:spPr>
          <a:xfrm>
            <a:off x="4540235" y="4060535"/>
            <a:ext cx="407125" cy="39353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2</a:t>
            </a: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CEA63064-846B-4A09-A196-869C7F54E10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35097" y="4548119"/>
            <a:ext cx="4629546" cy="1439368"/>
          </a:xfrm>
          <a:prstGeom prst="rect">
            <a:avLst/>
          </a:prstGeom>
        </p:spPr>
      </p:pic>
      <p:sp>
        <p:nvSpPr>
          <p:cNvPr id="54" name="Oval 17">
            <a:extLst>
              <a:ext uri="{FF2B5EF4-FFF2-40B4-BE49-F238E27FC236}">
                <a16:creationId xmlns:a16="http://schemas.microsoft.com/office/drawing/2014/main" id="{F298405E-FC1D-4EF3-8CC0-79933C1FF1FB}"/>
              </a:ext>
            </a:extLst>
          </p:cNvPr>
          <p:cNvSpPr/>
          <p:nvPr/>
        </p:nvSpPr>
        <p:spPr>
          <a:xfrm>
            <a:off x="8537840" y="4852521"/>
            <a:ext cx="420324" cy="408031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4</a:t>
            </a:r>
          </a:p>
        </p:txBody>
      </p:sp>
      <p:sp>
        <p:nvSpPr>
          <p:cNvPr id="57" name="Arrow: Right 5">
            <a:extLst>
              <a:ext uri="{FF2B5EF4-FFF2-40B4-BE49-F238E27FC236}">
                <a16:creationId xmlns:a16="http://schemas.microsoft.com/office/drawing/2014/main" id="{66F20CE8-D90D-4768-A174-109F4D6DF272}"/>
              </a:ext>
            </a:extLst>
          </p:cNvPr>
          <p:cNvSpPr/>
          <p:nvPr/>
        </p:nvSpPr>
        <p:spPr>
          <a:xfrm rot="10800000">
            <a:off x="3246613" y="5242105"/>
            <a:ext cx="476250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58" name="TextBox 2">
            <a:extLst>
              <a:ext uri="{FF2B5EF4-FFF2-40B4-BE49-F238E27FC236}">
                <a16:creationId xmlns:a16="http://schemas.microsoft.com/office/drawing/2014/main" id="{78904A1F-E546-4F30-B1C3-6410C8903DE1}"/>
              </a:ext>
            </a:extLst>
          </p:cNvPr>
          <p:cNvSpPr txBox="1"/>
          <p:nvPr/>
        </p:nvSpPr>
        <p:spPr>
          <a:xfrm>
            <a:off x="3437467" y="5333104"/>
            <a:ext cx="384008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3</a:t>
            </a:r>
          </a:p>
        </p:txBody>
      </p:sp>
      <p:sp>
        <p:nvSpPr>
          <p:cNvPr id="59" name="Arrow: Right 5">
            <a:extLst>
              <a:ext uri="{FF2B5EF4-FFF2-40B4-BE49-F238E27FC236}">
                <a16:creationId xmlns:a16="http://schemas.microsoft.com/office/drawing/2014/main" id="{8B0EB003-D120-488D-BDFE-FD7E4CA8730F}"/>
              </a:ext>
            </a:extLst>
          </p:cNvPr>
          <p:cNvSpPr/>
          <p:nvPr/>
        </p:nvSpPr>
        <p:spPr>
          <a:xfrm rot="10800000">
            <a:off x="9630911" y="5518287"/>
            <a:ext cx="476250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60" name="TextBox 2">
            <a:extLst>
              <a:ext uri="{FF2B5EF4-FFF2-40B4-BE49-F238E27FC236}">
                <a16:creationId xmlns:a16="http://schemas.microsoft.com/office/drawing/2014/main" id="{05B7BB22-1587-401D-8A19-13040B411F91}"/>
              </a:ext>
            </a:extLst>
          </p:cNvPr>
          <p:cNvSpPr txBox="1"/>
          <p:nvPr/>
        </p:nvSpPr>
        <p:spPr>
          <a:xfrm>
            <a:off x="9821765" y="5609286"/>
            <a:ext cx="384008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5</a:t>
            </a:r>
          </a:p>
        </p:txBody>
      </p:sp>
      <p:sp>
        <p:nvSpPr>
          <p:cNvPr id="61" name="Google Shape;103;p3">
            <a:extLst>
              <a:ext uri="{FF2B5EF4-FFF2-40B4-BE49-F238E27FC236}">
                <a16:creationId xmlns:a16="http://schemas.microsoft.com/office/drawing/2014/main" id="{95F604DB-025E-4353-A4B1-C8186679A9CA}"/>
              </a:ext>
            </a:extLst>
          </p:cNvPr>
          <p:cNvSpPr txBox="1"/>
          <p:nvPr/>
        </p:nvSpPr>
        <p:spPr>
          <a:xfrm>
            <a:off x="1" y="-2915"/>
            <a:ext cx="4368799" cy="4965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91932"/>
              </a:buClr>
              <a:buSzPts val="4400"/>
              <a:buFont typeface="Noto Sans"/>
              <a:buNone/>
            </a:pPr>
            <a:r>
              <a:rPr lang="es-MX" sz="2800" b="1" dirty="0">
                <a:solidFill>
                  <a:srgbClr val="691932"/>
                </a:solidFill>
                <a:latin typeface="Noto Sans"/>
                <a:ea typeface="Noto Sans"/>
                <a:cs typeface="Noto Sans"/>
                <a:sym typeface="Noto Sans"/>
              </a:rPr>
              <a:t>Plan de trabajo</a:t>
            </a:r>
            <a:endParaRPr lang="es-MX" sz="3200" b="1" i="0" u="none" strike="noStrike" cap="none" dirty="0">
              <a:solidFill>
                <a:srgbClr val="691932"/>
              </a:solidFill>
              <a:latin typeface="Noto Sans"/>
              <a:ea typeface="Noto Sans"/>
              <a:cs typeface="Noto Sans"/>
              <a:sym typeface="Noto Sans"/>
            </a:endParaRPr>
          </a:p>
        </p:txBody>
      </p:sp>
    </p:spTree>
    <p:extLst>
      <p:ext uri="{BB962C8B-B14F-4D97-AF65-F5344CB8AC3E}">
        <p14:creationId xmlns:p14="http://schemas.microsoft.com/office/powerpoint/2010/main" val="10941845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FFE02FA6-82B8-2B96-9330-591BDE1E6C2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432271" y="361701"/>
            <a:ext cx="5360592" cy="648948"/>
          </a:xfrm>
          <a:prstGeom prst="rect">
            <a:avLst/>
          </a:prstGeom>
        </p:spPr>
      </p:pic>
      <p:sp>
        <p:nvSpPr>
          <p:cNvPr id="47" name="TextBox 15">
            <a:extLst>
              <a:ext uri="{FF2B5EF4-FFF2-40B4-BE49-F238E27FC236}">
                <a16:creationId xmlns:a16="http://schemas.microsoft.com/office/drawing/2014/main" id="{C175FF7E-F358-45ED-9D7E-0145F214408E}"/>
              </a:ext>
            </a:extLst>
          </p:cNvPr>
          <p:cNvSpPr txBox="1"/>
          <p:nvPr/>
        </p:nvSpPr>
        <p:spPr>
          <a:xfrm>
            <a:off x="0" y="298315"/>
            <a:ext cx="6432270" cy="206210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En 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6,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añada aquellos entregables que se comprometerán como productos en el CAR. Los entregables comprometidos en esta etapa deben ser consistentes con las actividades y metas comprometidas, además de considerar su cumplimiento al 100 %. Describa de forma clara, concisa y cuantificable cada entregable (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7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 y de clic en 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8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. Agregue la cantidad de entregables que considere necesarios (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6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 siempre y cuando estén relacionadas con las metas y/o actividades de la etapa.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79F51404-FDFC-42F5-9E0C-2B9D86DCFA4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7960"/>
          <a:stretch/>
        </p:blipFill>
        <p:spPr>
          <a:xfrm>
            <a:off x="143582" y="2679709"/>
            <a:ext cx="4326818" cy="138002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06F262E5-C6ED-4FA2-8622-FC99FAC1DE9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8278" y="4150735"/>
            <a:ext cx="3923068" cy="143171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9" name="Oval 17">
            <a:extLst>
              <a:ext uri="{FF2B5EF4-FFF2-40B4-BE49-F238E27FC236}">
                <a16:creationId xmlns:a16="http://schemas.microsoft.com/office/drawing/2014/main" id="{54A4AD98-2956-4489-B05D-DE1A54FD8D09}"/>
              </a:ext>
            </a:extLst>
          </p:cNvPr>
          <p:cNvSpPr/>
          <p:nvPr/>
        </p:nvSpPr>
        <p:spPr>
          <a:xfrm>
            <a:off x="1828232" y="4458562"/>
            <a:ext cx="420324" cy="408031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7</a:t>
            </a:r>
          </a:p>
        </p:txBody>
      </p:sp>
      <p:sp>
        <p:nvSpPr>
          <p:cNvPr id="20" name="Arrow: Right 5">
            <a:extLst>
              <a:ext uri="{FF2B5EF4-FFF2-40B4-BE49-F238E27FC236}">
                <a16:creationId xmlns:a16="http://schemas.microsoft.com/office/drawing/2014/main" id="{4A80C516-86D6-4698-B951-4C757DF94176}"/>
              </a:ext>
            </a:extLst>
          </p:cNvPr>
          <p:cNvSpPr/>
          <p:nvPr/>
        </p:nvSpPr>
        <p:spPr>
          <a:xfrm rot="10800000">
            <a:off x="2179813" y="3564575"/>
            <a:ext cx="476250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21" name="TextBox 2">
            <a:extLst>
              <a:ext uri="{FF2B5EF4-FFF2-40B4-BE49-F238E27FC236}">
                <a16:creationId xmlns:a16="http://schemas.microsoft.com/office/drawing/2014/main" id="{3E986EEC-7892-4AA1-883F-5602FBE4FDA1}"/>
              </a:ext>
            </a:extLst>
          </p:cNvPr>
          <p:cNvSpPr txBox="1"/>
          <p:nvPr/>
        </p:nvSpPr>
        <p:spPr>
          <a:xfrm>
            <a:off x="2370667" y="3655574"/>
            <a:ext cx="384008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6</a:t>
            </a:r>
          </a:p>
        </p:txBody>
      </p:sp>
      <p:sp>
        <p:nvSpPr>
          <p:cNvPr id="22" name="Arrow: Right 5">
            <a:extLst>
              <a:ext uri="{FF2B5EF4-FFF2-40B4-BE49-F238E27FC236}">
                <a16:creationId xmlns:a16="http://schemas.microsoft.com/office/drawing/2014/main" id="{E26AB707-A895-42AB-872F-22B691B20A36}"/>
              </a:ext>
            </a:extLst>
          </p:cNvPr>
          <p:cNvSpPr/>
          <p:nvPr/>
        </p:nvSpPr>
        <p:spPr>
          <a:xfrm rot="10800000">
            <a:off x="3336169" y="5129367"/>
            <a:ext cx="476250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23" name="TextBox 2">
            <a:extLst>
              <a:ext uri="{FF2B5EF4-FFF2-40B4-BE49-F238E27FC236}">
                <a16:creationId xmlns:a16="http://schemas.microsoft.com/office/drawing/2014/main" id="{575E7CD4-DBEF-4309-91BF-42AD48508EFF}"/>
              </a:ext>
            </a:extLst>
          </p:cNvPr>
          <p:cNvSpPr txBox="1"/>
          <p:nvPr/>
        </p:nvSpPr>
        <p:spPr>
          <a:xfrm>
            <a:off x="3527023" y="5220366"/>
            <a:ext cx="384008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8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4759B82D-1F38-4392-9EAA-FD4E800DFE3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63483" y="1107865"/>
            <a:ext cx="4524184" cy="146658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A9C118F2-5B55-4FBD-8C89-BB8DAEB0F14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42763" y="2705063"/>
            <a:ext cx="3739608" cy="151840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8" name="TextBox 15">
            <a:extLst>
              <a:ext uri="{FF2B5EF4-FFF2-40B4-BE49-F238E27FC236}">
                <a16:creationId xmlns:a16="http://schemas.microsoft.com/office/drawing/2014/main" id="{4D2B86E1-95B5-48BF-9926-F5DF84731697}"/>
              </a:ext>
            </a:extLst>
          </p:cNvPr>
          <p:cNvSpPr txBox="1"/>
          <p:nvPr/>
        </p:nvSpPr>
        <p:spPr>
          <a:xfrm>
            <a:off x="4696437" y="4418877"/>
            <a:ext cx="7298267" cy="181588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En 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9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, añada aquellas actividades que se realizarán en la etapa, considerando el tiempo de la etapa. Las actividades descritas para esta etapa deben estar relacionadas con las metas y productos comprometidos en ella. Describa de forma clara y concisa cada actividad (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10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 y de clic en 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11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. Puede agregar la cantidad que considere necesarias (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9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 siempre y cuando ayuden al cumplimiento de los entregables comprometidos para la etapa.</a:t>
            </a:r>
          </a:p>
        </p:txBody>
      </p:sp>
      <p:sp>
        <p:nvSpPr>
          <p:cNvPr id="29" name="Oval 17">
            <a:extLst>
              <a:ext uri="{FF2B5EF4-FFF2-40B4-BE49-F238E27FC236}">
                <a16:creationId xmlns:a16="http://schemas.microsoft.com/office/drawing/2014/main" id="{24AB7993-3080-47FE-B80E-082BD0CBCF96}"/>
              </a:ext>
            </a:extLst>
          </p:cNvPr>
          <p:cNvSpPr/>
          <p:nvPr/>
        </p:nvSpPr>
        <p:spPr>
          <a:xfrm>
            <a:off x="8898467" y="2980267"/>
            <a:ext cx="558800" cy="44873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10</a:t>
            </a:r>
          </a:p>
        </p:txBody>
      </p:sp>
      <p:sp>
        <p:nvSpPr>
          <p:cNvPr id="30" name="Arrow: Right 5">
            <a:extLst>
              <a:ext uri="{FF2B5EF4-FFF2-40B4-BE49-F238E27FC236}">
                <a16:creationId xmlns:a16="http://schemas.microsoft.com/office/drawing/2014/main" id="{09248A44-0B7C-475E-9333-F8C05628AC3A}"/>
              </a:ext>
            </a:extLst>
          </p:cNvPr>
          <p:cNvSpPr/>
          <p:nvPr/>
        </p:nvSpPr>
        <p:spPr>
          <a:xfrm rot="10800000">
            <a:off x="10599513" y="3749241"/>
            <a:ext cx="476250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31" name="TextBox 2">
            <a:extLst>
              <a:ext uri="{FF2B5EF4-FFF2-40B4-BE49-F238E27FC236}">
                <a16:creationId xmlns:a16="http://schemas.microsoft.com/office/drawing/2014/main" id="{D715D274-9606-44D9-8D8E-2D40FEB470C5}"/>
              </a:ext>
            </a:extLst>
          </p:cNvPr>
          <p:cNvSpPr txBox="1"/>
          <p:nvPr/>
        </p:nvSpPr>
        <p:spPr>
          <a:xfrm>
            <a:off x="10698125" y="3840240"/>
            <a:ext cx="476250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11</a:t>
            </a:r>
          </a:p>
        </p:txBody>
      </p:sp>
      <p:sp>
        <p:nvSpPr>
          <p:cNvPr id="34" name="Arrow: Right 5">
            <a:extLst>
              <a:ext uri="{FF2B5EF4-FFF2-40B4-BE49-F238E27FC236}">
                <a16:creationId xmlns:a16="http://schemas.microsoft.com/office/drawing/2014/main" id="{94D08EA4-0F2C-4FA7-8B6A-0421C4254B06}"/>
              </a:ext>
            </a:extLst>
          </p:cNvPr>
          <p:cNvSpPr/>
          <p:nvPr/>
        </p:nvSpPr>
        <p:spPr>
          <a:xfrm rot="10800000">
            <a:off x="8807265" y="2058723"/>
            <a:ext cx="476250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35" name="TextBox 2">
            <a:extLst>
              <a:ext uri="{FF2B5EF4-FFF2-40B4-BE49-F238E27FC236}">
                <a16:creationId xmlns:a16="http://schemas.microsoft.com/office/drawing/2014/main" id="{923D2D95-1013-43E3-983C-E81439CAD2BE}"/>
              </a:ext>
            </a:extLst>
          </p:cNvPr>
          <p:cNvSpPr txBox="1"/>
          <p:nvPr/>
        </p:nvSpPr>
        <p:spPr>
          <a:xfrm>
            <a:off x="8998119" y="2149722"/>
            <a:ext cx="384008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39656160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FFE02FA6-82B8-2B96-9330-591BDE1E6C2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432271" y="361701"/>
            <a:ext cx="5360592" cy="648948"/>
          </a:xfrm>
          <a:prstGeom prst="rect">
            <a:avLst/>
          </a:prstGeom>
        </p:spPr>
      </p:pic>
      <p:sp>
        <p:nvSpPr>
          <p:cNvPr id="24" name="TextBox 15">
            <a:extLst>
              <a:ext uri="{FF2B5EF4-FFF2-40B4-BE49-F238E27FC236}">
                <a16:creationId xmlns:a16="http://schemas.microsoft.com/office/drawing/2014/main" id="{32899B4A-C1A6-4F6B-8496-BCCFDA0D5E9A}"/>
              </a:ext>
            </a:extLst>
          </p:cNvPr>
          <p:cNvSpPr txBox="1"/>
          <p:nvPr/>
        </p:nvSpPr>
        <p:spPr>
          <a:xfrm>
            <a:off x="0" y="200715"/>
            <a:ext cx="5759730" cy="181588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En la sección etapa 2, llene el apartado 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12,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describa de forma concisa la información que defina el desarrollo de la propuesta en la segunda etapa.</a:t>
            </a:r>
          </a:p>
          <a:p>
            <a:pPr algn="just"/>
            <a:endParaRPr lang="es-MX" sz="16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just"/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Añada la información correspondiente a las metas, entregables y actividades para esta etapa siguiendo los 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pasos del 3 a 11 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de esta sección.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36DC5972-2D9C-4E7C-8138-1D0CB7CBFC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4101" y="2263025"/>
            <a:ext cx="3922065" cy="3364485"/>
          </a:xfrm>
          <a:prstGeom prst="rect">
            <a:avLst/>
          </a:prstGeom>
        </p:spPr>
      </p:pic>
      <p:sp>
        <p:nvSpPr>
          <p:cNvPr id="25" name="Oval 17">
            <a:extLst>
              <a:ext uri="{FF2B5EF4-FFF2-40B4-BE49-F238E27FC236}">
                <a16:creationId xmlns:a16="http://schemas.microsoft.com/office/drawing/2014/main" id="{FD3AB3D8-D0A2-4C5D-B2B8-1544C196633C}"/>
              </a:ext>
            </a:extLst>
          </p:cNvPr>
          <p:cNvSpPr/>
          <p:nvPr/>
        </p:nvSpPr>
        <p:spPr>
          <a:xfrm>
            <a:off x="2058600" y="3496534"/>
            <a:ext cx="558800" cy="44873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12</a:t>
            </a:r>
          </a:p>
        </p:txBody>
      </p:sp>
      <p:sp>
        <p:nvSpPr>
          <p:cNvPr id="26" name="TextBox 15">
            <a:extLst>
              <a:ext uri="{FF2B5EF4-FFF2-40B4-BE49-F238E27FC236}">
                <a16:creationId xmlns:a16="http://schemas.microsoft.com/office/drawing/2014/main" id="{BD041A84-8DC6-4429-8283-3249A7C6F91E}"/>
              </a:ext>
            </a:extLst>
          </p:cNvPr>
          <p:cNvSpPr txBox="1"/>
          <p:nvPr/>
        </p:nvSpPr>
        <p:spPr>
          <a:xfrm>
            <a:off x="6341533" y="1062640"/>
            <a:ext cx="5451330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En la etapa 3, llene el apartado de 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13,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describa de forma concisa la información que defina el desarrollo de la propuesta en el tercer y último año.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EA8EE3A7-66D5-476C-A2FC-BCEEE1B7B8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72917" y="2131932"/>
            <a:ext cx="4404131" cy="4599068"/>
          </a:xfrm>
          <a:prstGeom prst="rect">
            <a:avLst/>
          </a:prstGeom>
        </p:spPr>
      </p:pic>
      <p:sp>
        <p:nvSpPr>
          <p:cNvPr id="27" name="TextBox 15">
            <a:extLst>
              <a:ext uri="{FF2B5EF4-FFF2-40B4-BE49-F238E27FC236}">
                <a16:creationId xmlns:a16="http://schemas.microsoft.com/office/drawing/2014/main" id="{0E1251D0-4E03-4278-9F76-5EC0B113BFC9}"/>
              </a:ext>
            </a:extLst>
          </p:cNvPr>
          <p:cNvSpPr txBox="1"/>
          <p:nvPr/>
        </p:nvSpPr>
        <p:spPr>
          <a:xfrm>
            <a:off x="9477047" y="2706638"/>
            <a:ext cx="2714953" cy="304698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Añada la información correspondiente a las metas, entregables y actividades para esta etapa siguiendo los 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pasos del 3 a 11 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de esta sección. Considere está como la última etapa de la propuesta.</a:t>
            </a:r>
          </a:p>
          <a:p>
            <a:pPr algn="just"/>
            <a:endParaRPr lang="es-MX" sz="16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just"/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Una vez completa la información, de clic en 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14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.</a:t>
            </a:r>
          </a:p>
        </p:txBody>
      </p:sp>
      <p:sp>
        <p:nvSpPr>
          <p:cNvPr id="32" name="Oval 17">
            <a:extLst>
              <a:ext uri="{FF2B5EF4-FFF2-40B4-BE49-F238E27FC236}">
                <a16:creationId xmlns:a16="http://schemas.microsoft.com/office/drawing/2014/main" id="{63E35275-7CA6-4C43-9CC8-7F73DE67877A}"/>
              </a:ext>
            </a:extLst>
          </p:cNvPr>
          <p:cNvSpPr/>
          <p:nvPr/>
        </p:nvSpPr>
        <p:spPr>
          <a:xfrm>
            <a:off x="6995582" y="3564268"/>
            <a:ext cx="558800" cy="44873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13</a:t>
            </a:r>
          </a:p>
        </p:txBody>
      </p:sp>
      <p:sp>
        <p:nvSpPr>
          <p:cNvPr id="37" name="Arrow: Right 5">
            <a:extLst>
              <a:ext uri="{FF2B5EF4-FFF2-40B4-BE49-F238E27FC236}">
                <a16:creationId xmlns:a16="http://schemas.microsoft.com/office/drawing/2014/main" id="{7C5ED2C2-73DA-43B8-9FC3-1D50CCC71FB5}"/>
              </a:ext>
            </a:extLst>
          </p:cNvPr>
          <p:cNvSpPr/>
          <p:nvPr/>
        </p:nvSpPr>
        <p:spPr>
          <a:xfrm rot="5400000">
            <a:off x="7024157" y="5864474"/>
            <a:ext cx="476250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38" name="TextBox 2">
            <a:extLst>
              <a:ext uri="{FF2B5EF4-FFF2-40B4-BE49-F238E27FC236}">
                <a16:creationId xmlns:a16="http://schemas.microsoft.com/office/drawing/2014/main" id="{237F30DE-FA51-4CE2-A63B-6573C0375D03}"/>
              </a:ext>
            </a:extLst>
          </p:cNvPr>
          <p:cNvSpPr txBox="1"/>
          <p:nvPr/>
        </p:nvSpPr>
        <p:spPr>
          <a:xfrm>
            <a:off x="7037303" y="5851298"/>
            <a:ext cx="476250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27248826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FFE02FA6-82B8-2B96-9330-591BDE1E6C2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432271" y="361701"/>
            <a:ext cx="5360592" cy="648948"/>
          </a:xfrm>
          <a:prstGeom prst="rect">
            <a:avLst/>
          </a:prstGeom>
        </p:spPr>
      </p:pic>
      <p:sp>
        <p:nvSpPr>
          <p:cNvPr id="6" name="Google Shape;103;p3">
            <a:extLst>
              <a:ext uri="{FF2B5EF4-FFF2-40B4-BE49-F238E27FC236}">
                <a16:creationId xmlns:a16="http://schemas.microsoft.com/office/drawing/2014/main" id="{17C342DC-EFEF-4036-8BFC-A400CF346DF1}"/>
              </a:ext>
            </a:extLst>
          </p:cNvPr>
          <p:cNvSpPr txBox="1"/>
          <p:nvPr/>
        </p:nvSpPr>
        <p:spPr>
          <a:xfrm>
            <a:off x="0" y="978643"/>
            <a:ext cx="12191999" cy="9556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91932"/>
              </a:buClr>
              <a:buSzPts val="4400"/>
              <a:buFont typeface="Noto Sans"/>
              <a:buNone/>
            </a:pPr>
            <a:r>
              <a:rPr lang="es-MX" sz="2400" b="1" i="0" u="none" strike="noStrike" cap="none" dirty="0">
                <a:solidFill>
                  <a:srgbClr val="691932"/>
                </a:solidFill>
                <a:latin typeface="Noto Sans"/>
                <a:ea typeface="Noto Sans"/>
                <a:cs typeface="Noto Sans"/>
                <a:sym typeface="Noto Sans"/>
              </a:rPr>
              <a:t>Convocatoria “Proyectos articulados en los Laboratorios Nacionales para la atención de temas prioritarios, 2025”</a:t>
            </a:r>
            <a:endParaRPr lang="es-MX" sz="2800" b="1" i="0" u="none" strike="noStrike" cap="none" dirty="0">
              <a:solidFill>
                <a:srgbClr val="691932"/>
              </a:solidFill>
              <a:latin typeface="Noto Sans"/>
              <a:ea typeface="Noto Sans"/>
              <a:cs typeface="Noto Sans"/>
              <a:sym typeface="Noto Sans"/>
            </a:endParaRPr>
          </a:p>
        </p:txBody>
      </p:sp>
      <p:sp>
        <p:nvSpPr>
          <p:cNvPr id="7" name="Google Shape;104;p3">
            <a:extLst>
              <a:ext uri="{FF2B5EF4-FFF2-40B4-BE49-F238E27FC236}">
                <a16:creationId xmlns:a16="http://schemas.microsoft.com/office/drawing/2014/main" id="{BE00C8A3-98E9-46F3-8B7E-CA71A1C20A1C}"/>
              </a:ext>
            </a:extLst>
          </p:cNvPr>
          <p:cNvSpPr txBox="1"/>
          <p:nvPr/>
        </p:nvSpPr>
        <p:spPr>
          <a:xfrm>
            <a:off x="1090246" y="1871645"/>
            <a:ext cx="12048565" cy="372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B7903D"/>
              </a:buClr>
              <a:buSzPts val="2800"/>
              <a:buFont typeface="Arial"/>
              <a:buNone/>
            </a:pPr>
            <a:r>
              <a:rPr lang="es-MX" sz="2000" b="1" i="0" u="none" strike="noStrike" cap="none" dirty="0">
                <a:solidFill>
                  <a:srgbClr val="B7903D"/>
                </a:solidFill>
                <a:latin typeface="Noto Sans"/>
                <a:ea typeface="Noto Sans"/>
                <a:cs typeface="Noto Sans"/>
                <a:sym typeface="Noto Sans"/>
              </a:rPr>
              <a:t>Objetivo: </a:t>
            </a:r>
            <a:r>
              <a:rPr lang="es-MX" sz="2000" i="0" u="none" strike="noStrike" cap="none" dirty="0">
                <a:solidFill>
                  <a:srgbClr val="B7903D"/>
                </a:solidFill>
                <a:latin typeface="Noto Sans"/>
                <a:ea typeface="Noto Sans"/>
                <a:cs typeface="Noto Sans"/>
                <a:sym typeface="Noto Sans"/>
              </a:rPr>
              <a:t>Orientar a los Laboratorios Nacionales (LN) en la captura de sus propuestas.</a:t>
            </a:r>
          </a:p>
        </p:txBody>
      </p:sp>
      <p:sp>
        <p:nvSpPr>
          <p:cNvPr id="9" name="Google Shape;104;p3">
            <a:extLst>
              <a:ext uri="{FF2B5EF4-FFF2-40B4-BE49-F238E27FC236}">
                <a16:creationId xmlns:a16="http://schemas.microsoft.com/office/drawing/2014/main" id="{6ED1480F-138C-404E-A308-F5801A7BED93}"/>
              </a:ext>
            </a:extLst>
          </p:cNvPr>
          <p:cNvSpPr txBox="1"/>
          <p:nvPr/>
        </p:nvSpPr>
        <p:spPr>
          <a:xfrm>
            <a:off x="389560" y="2394545"/>
            <a:ext cx="11282487" cy="7127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marR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B7903D"/>
              </a:buClr>
              <a:buSzPts val="2800"/>
              <a:buFont typeface="Arial"/>
              <a:buNone/>
            </a:pPr>
            <a:r>
              <a:rPr lang="es-MX" sz="1800" b="1" dirty="0">
                <a:solidFill>
                  <a:schemeClr val="tx1"/>
                </a:solidFill>
                <a:latin typeface="Noto Sans"/>
                <a:ea typeface="Noto Sans"/>
                <a:cs typeface="Noto Sans"/>
                <a:sym typeface="Noto Sans"/>
              </a:rPr>
              <a:t>Recomendaciones</a:t>
            </a:r>
          </a:p>
          <a:p>
            <a:pPr marL="0" marR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B7903D"/>
              </a:buClr>
              <a:buSzPts val="2800"/>
              <a:buFont typeface="Arial"/>
              <a:buNone/>
            </a:pPr>
            <a:r>
              <a:rPr lang="es-MX" dirty="0">
                <a:solidFill>
                  <a:schemeClr val="tx1"/>
                </a:solidFill>
                <a:latin typeface="Noto Sans"/>
                <a:ea typeface="Noto Sans"/>
                <a:cs typeface="Noto Sans"/>
                <a:sym typeface="Noto Sans"/>
              </a:rPr>
              <a:t>Se le invita a leer detenidamente la Convocatoria, los Términos de Referencia, (</a:t>
            </a:r>
            <a:r>
              <a:rPr lang="es-MX" dirty="0" err="1">
                <a:solidFill>
                  <a:schemeClr val="tx1"/>
                </a:solidFill>
                <a:latin typeface="Noto Sans"/>
                <a:ea typeface="Noto Sans"/>
                <a:cs typeface="Noto Sans"/>
                <a:sym typeface="Noto Sans"/>
              </a:rPr>
              <a:t>TdR</a:t>
            </a:r>
            <a:r>
              <a:rPr lang="es-MX" dirty="0">
                <a:solidFill>
                  <a:schemeClr val="tx1"/>
                </a:solidFill>
                <a:latin typeface="Noto Sans"/>
                <a:ea typeface="Noto Sans"/>
                <a:cs typeface="Noto Sans"/>
                <a:sym typeface="Noto Sans"/>
              </a:rPr>
              <a:t>), Lineamientos del Programa de Laboratorios Nacionales, así como el Glosario anexo al final de esta guía.</a:t>
            </a:r>
          </a:p>
        </p:txBody>
      </p:sp>
      <p:sp>
        <p:nvSpPr>
          <p:cNvPr id="10" name="Google Shape;104;p3">
            <a:extLst>
              <a:ext uri="{FF2B5EF4-FFF2-40B4-BE49-F238E27FC236}">
                <a16:creationId xmlns:a16="http://schemas.microsoft.com/office/drawing/2014/main" id="{5237FF31-9B1C-4288-A7DC-5E0808941EBD}"/>
              </a:ext>
            </a:extLst>
          </p:cNvPr>
          <p:cNvSpPr txBox="1"/>
          <p:nvPr/>
        </p:nvSpPr>
        <p:spPr>
          <a:xfrm>
            <a:off x="3209366" y="3362965"/>
            <a:ext cx="8982634" cy="28764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marR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B7903D"/>
              </a:buClr>
              <a:buSzPts val="2800"/>
              <a:buFont typeface="Arial"/>
              <a:buNone/>
            </a:pPr>
            <a:r>
              <a:rPr lang="es-MX" b="1" dirty="0">
                <a:solidFill>
                  <a:schemeClr val="tx1"/>
                </a:solidFill>
                <a:latin typeface="Noto Sans"/>
                <a:ea typeface="Noto Sans"/>
                <a:cs typeface="Noto Sans"/>
                <a:sym typeface="Noto Sans"/>
              </a:rPr>
              <a:t>Adicionalmente considerar:</a:t>
            </a:r>
          </a:p>
          <a:p>
            <a:pPr marL="0" marR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B7903D"/>
              </a:buClr>
              <a:buSzPts val="2800"/>
              <a:buFont typeface="Arial"/>
              <a:buNone/>
            </a:pPr>
            <a:endParaRPr lang="es-MX" b="1" dirty="0">
              <a:solidFill>
                <a:schemeClr val="tx1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marL="285750" marR="0" lvl="0" indent="-28575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B7903D"/>
              </a:buClr>
              <a:buSzPts val="2800"/>
              <a:buFont typeface="Arial" panose="020B0604020202020204" pitchFamily="34" charset="0"/>
              <a:buChar char="•"/>
            </a:pPr>
            <a:r>
              <a:rPr lang="es-MX" dirty="0">
                <a:solidFill>
                  <a:schemeClr val="tx1"/>
                </a:solidFill>
                <a:latin typeface="Noto Sans"/>
                <a:ea typeface="Noto Sans"/>
                <a:cs typeface="Noto Sans"/>
                <a:sym typeface="Noto Sans"/>
              </a:rPr>
              <a:t>El sistema cierra automáticamente el 10 de abril del 2025, a las 18:00 tiempo de la Ciudad de México.</a:t>
            </a:r>
          </a:p>
          <a:p>
            <a:pPr marL="285750" marR="0" lvl="0" indent="-28575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B7903D"/>
              </a:buClr>
              <a:buSzPts val="2800"/>
              <a:buFont typeface="Arial" panose="020B0604020202020204" pitchFamily="34" charset="0"/>
              <a:buChar char="•"/>
            </a:pPr>
            <a:endParaRPr lang="es-MX" dirty="0">
              <a:solidFill>
                <a:schemeClr val="tx1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marL="285750" marR="0" lvl="0" indent="-28575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B7903D"/>
              </a:buClr>
              <a:buSzPts val="2800"/>
              <a:buFont typeface="Arial" panose="020B0604020202020204" pitchFamily="34" charset="0"/>
              <a:buChar char="•"/>
            </a:pPr>
            <a:r>
              <a:rPr lang="es-MX" dirty="0">
                <a:solidFill>
                  <a:schemeClr val="tx1"/>
                </a:solidFill>
                <a:latin typeface="Noto Sans"/>
                <a:ea typeface="Noto Sans"/>
                <a:cs typeface="Noto Sans"/>
                <a:sym typeface="Noto Sans"/>
              </a:rPr>
              <a:t>Sólo se tomarán en cuenta las solicitudes en estatus de finalizado y que se encuentren alineadas conforme a las bases de esta Convocatoria, sus </a:t>
            </a:r>
            <a:r>
              <a:rPr lang="es-MX" dirty="0" err="1">
                <a:solidFill>
                  <a:schemeClr val="tx1"/>
                </a:solidFill>
                <a:latin typeface="Noto Sans"/>
                <a:ea typeface="Noto Sans"/>
                <a:cs typeface="Noto Sans"/>
                <a:sym typeface="Noto Sans"/>
              </a:rPr>
              <a:t>TdR</a:t>
            </a:r>
            <a:r>
              <a:rPr lang="es-MX" dirty="0">
                <a:solidFill>
                  <a:schemeClr val="tx1"/>
                </a:solidFill>
                <a:latin typeface="Noto Sans"/>
                <a:ea typeface="Noto Sans"/>
                <a:cs typeface="Noto Sans"/>
                <a:sym typeface="Noto Sans"/>
              </a:rPr>
              <a:t> y lo establecido en los Lineamientos de LN.</a:t>
            </a:r>
          </a:p>
          <a:p>
            <a:pPr marL="285750" marR="0" lvl="0" indent="-28575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B7903D"/>
              </a:buClr>
              <a:buSzPts val="2800"/>
              <a:buFont typeface="Arial" panose="020B0604020202020204" pitchFamily="34" charset="0"/>
              <a:buChar char="•"/>
            </a:pPr>
            <a:endParaRPr lang="es-MX" dirty="0">
              <a:solidFill>
                <a:schemeClr val="tx1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marL="285750" marR="0" lvl="0" indent="-28575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B7903D"/>
              </a:buClr>
              <a:buSzPts val="2800"/>
              <a:buFont typeface="Arial" panose="020B0604020202020204" pitchFamily="34" charset="0"/>
              <a:buChar char="•"/>
            </a:pPr>
            <a:r>
              <a:rPr lang="es-MX" dirty="0">
                <a:solidFill>
                  <a:schemeClr val="tx1"/>
                </a:solidFill>
                <a:latin typeface="Noto Sans"/>
                <a:ea typeface="Noto Sans"/>
                <a:cs typeface="Noto Sans"/>
                <a:sym typeface="Noto Sans"/>
              </a:rPr>
              <a:t>El sistema usará los datos del CVU, por lo que le sugerimos actualizar la información antes de comenzar con la creación de la solicitud.</a:t>
            </a:r>
          </a:p>
          <a:p>
            <a:pPr marL="285750" marR="0" lvl="0" indent="-28575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B7903D"/>
              </a:buClr>
              <a:buSzPts val="2800"/>
              <a:buFont typeface="Arial" panose="020B0604020202020204" pitchFamily="34" charset="0"/>
              <a:buChar char="•"/>
            </a:pPr>
            <a:endParaRPr lang="es-MX" dirty="0">
              <a:solidFill>
                <a:schemeClr val="tx1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marL="285750" marR="0" lvl="0" indent="-28575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B7903D"/>
              </a:buClr>
              <a:buSzPts val="2800"/>
              <a:buFont typeface="Arial" panose="020B0604020202020204" pitchFamily="34" charset="0"/>
              <a:buChar char="•"/>
            </a:pPr>
            <a:r>
              <a:rPr lang="es-MX" dirty="0">
                <a:solidFill>
                  <a:schemeClr val="tx1"/>
                </a:solidFill>
                <a:latin typeface="Noto Sans"/>
                <a:ea typeface="Noto Sans"/>
                <a:cs typeface="Noto Sans"/>
                <a:sym typeface="Noto Sans"/>
              </a:rPr>
              <a:t>Para la captura del desglose financiero e importes por etapa debe considerarse la duración de cada una de ellas de acuerdo con lo indicado en el numeral 4 de la convocatoria.</a:t>
            </a:r>
          </a:p>
          <a:p>
            <a:pPr marL="285750" marR="0" lvl="0" indent="-28575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B7903D"/>
              </a:buClr>
              <a:buSzPts val="2800"/>
              <a:buFont typeface="Arial" panose="020B0604020202020204" pitchFamily="34" charset="0"/>
              <a:buChar char="•"/>
            </a:pPr>
            <a:endParaRPr lang="es-MX" dirty="0">
              <a:solidFill>
                <a:schemeClr val="tx1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marL="285750" marR="0" lvl="0" indent="-28575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B7903D"/>
              </a:buClr>
              <a:buSzPts val="2800"/>
              <a:buFont typeface="Arial" panose="020B0604020202020204" pitchFamily="34" charset="0"/>
              <a:buChar char="•"/>
            </a:pPr>
            <a:r>
              <a:rPr lang="es-MX" dirty="0">
                <a:solidFill>
                  <a:schemeClr val="tx1"/>
                </a:solidFill>
                <a:latin typeface="Noto Sans"/>
                <a:ea typeface="Noto Sans"/>
                <a:cs typeface="Noto Sans"/>
                <a:sym typeface="Noto Sans"/>
              </a:rPr>
              <a:t>Se recomienda guardar el avance cada vez que se capture información nueva, después de 30 minutos la información que no sea guardada no podrá ser recuperada y tendrá que volver a capturarse.</a:t>
            </a:r>
          </a:p>
        </p:txBody>
      </p:sp>
      <p:pic>
        <p:nvPicPr>
          <p:cNvPr id="4" name="Gráfico 3" descr="Internet con relleno sólido">
            <a:extLst>
              <a:ext uri="{FF2B5EF4-FFF2-40B4-BE49-F238E27FC236}">
                <a16:creationId xmlns:a16="http://schemas.microsoft.com/office/drawing/2014/main" id="{EC99141D-45E4-4683-877A-B02440BCD4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94346" y="3293540"/>
            <a:ext cx="914400" cy="914400"/>
          </a:xfrm>
          <a:prstGeom prst="rect">
            <a:avLst/>
          </a:prstGeom>
        </p:spPr>
      </p:pic>
      <p:sp>
        <p:nvSpPr>
          <p:cNvPr id="11" name="Google Shape;104;p3">
            <a:extLst>
              <a:ext uri="{FF2B5EF4-FFF2-40B4-BE49-F238E27FC236}">
                <a16:creationId xmlns:a16="http://schemas.microsoft.com/office/drawing/2014/main" id="{EBAA7273-BA1A-49E3-8D8B-D06DDAF6FBF2}"/>
              </a:ext>
            </a:extLst>
          </p:cNvPr>
          <p:cNvSpPr txBox="1"/>
          <p:nvPr/>
        </p:nvSpPr>
        <p:spPr>
          <a:xfrm>
            <a:off x="102690" y="4207940"/>
            <a:ext cx="3097712" cy="14218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62500" lnSpcReduction="20000"/>
          </a:bodyPr>
          <a:lstStyle/>
          <a:p>
            <a:pPr algn="ctr">
              <a:lnSpc>
                <a:spcPct val="90000"/>
              </a:lnSpc>
              <a:buClr>
                <a:srgbClr val="B7903D"/>
              </a:buClr>
              <a:buSzPts val="2800"/>
            </a:pPr>
            <a:r>
              <a:rPr lang="es-MX" sz="1800" b="1" dirty="0">
                <a:solidFill>
                  <a:schemeClr val="tx1"/>
                </a:solidFill>
                <a:latin typeface="Noto Sans"/>
                <a:ea typeface="Noto Sans"/>
                <a:cs typeface="Noto Sans"/>
                <a:sym typeface="Noto Sans"/>
              </a:rPr>
              <a:t>Enlaces de consulta:</a:t>
            </a:r>
          </a:p>
          <a:p>
            <a:pPr algn="ctr">
              <a:lnSpc>
                <a:spcPct val="90000"/>
              </a:lnSpc>
              <a:buClr>
                <a:srgbClr val="B7903D"/>
              </a:buClr>
              <a:buSzPts val="2800"/>
            </a:pPr>
            <a:endParaRPr lang="es-MX" sz="1800" b="1" dirty="0">
              <a:solidFill>
                <a:schemeClr val="tx1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algn="ctr">
              <a:lnSpc>
                <a:spcPct val="90000"/>
              </a:lnSpc>
              <a:buClr>
                <a:srgbClr val="B7903D"/>
              </a:buClr>
              <a:buSzPts val="2800"/>
            </a:pPr>
            <a:endParaRPr lang="es-MX" sz="1800" b="1" dirty="0">
              <a:solidFill>
                <a:schemeClr val="tx1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algn="ctr">
              <a:lnSpc>
                <a:spcPct val="90000"/>
              </a:lnSpc>
              <a:buClr>
                <a:srgbClr val="B7903D"/>
              </a:buClr>
              <a:buSzPts val="2800"/>
            </a:pPr>
            <a:r>
              <a:rPr lang="es-MX" sz="1800" b="1" dirty="0">
                <a:solidFill>
                  <a:schemeClr val="tx1"/>
                </a:solidFill>
                <a:latin typeface="Noto Sans"/>
                <a:ea typeface="Noto Sans"/>
                <a:cs typeface="Noto Sans"/>
                <a:sym typeface="Noto Sans"/>
                <a:hlinkClick r:id="rId7"/>
              </a:rPr>
              <a:t>Manual F003</a:t>
            </a:r>
            <a:endParaRPr lang="es-MX" sz="1800" b="1" dirty="0">
              <a:solidFill>
                <a:schemeClr val="tx1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algn="ctr">
              <a:lnSpc>
                <a:spcPct val="90000"/>
              </a:lnSpc>
              <a:buClr>
                <a:srgbClr val="B7903D"/>
              </a:buClr>
              <a:buSzPts val="2800"/>
            </a:pPr>
            <a:endParaRPr lang="es-MX" sz="1800" b="1" dirty="0">
              <a:solidFill>
                <a:schemeClr val="tx1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algn="ctr">
              <a:lnSpc>
                <a:spcPct val="90000"/>
              </a:lnSpc>
              <a:buClr>
                <a:srgbClr val="B7903D"/>
              </a:buClr>
              <a:buSzPts val="2800"/>
            </a:pPr>
            <a:endParaRPr lang="es-MX" sz="1800" b="1" dirty="0">
              <a:solidFill>
                <a:schemeClr val="tx1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algn="ctr">
              <a:lnSpc>
                <a:spcPct val="90000"/>
              </a:lnSpc>
              <a:buClr>
                <a:srgbClr val="B7903D"/>
              </a:buClr>
              <a:buSzPts val="2800"/>
            </a:pPr>
            <a:r>
              <a:rPr lang="es-MX" sz="1800" b="1" dirty="0">
                <a:solidFill>
                  <a:schemeClr val="tx1"/>
                </a:solidFill>
                <a:latin typeface="Noto Sans"/>
                <a:ea typeface="Noto Sans"/>
                <a:cs typeface="Noto Sans"/>
                <a:sym typeface="Noto Sans"/>
                <a:hlinkClick r:id="rId8"/>
              </a:rPr>
              <a:t>Lineamientos PPF003</a:t>
            </a:r>
            <a:endParaRPr lang="es-MX" sz="1800" b="1" dirty="0">
              <a:solidFill>
                <a:schemeClr val="tx1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B7903D"/>
              </a:buClr>
              <a:buSzPts val="2800"/>
              <a:buFont typeface="Arial"/>
              <a:buNone/>
            </a:pPr>
            <a:endParaRPr lang="es-MX" sz="1800" b="1" dirty="0">
              <a:solidFill>
                <a:schemeClr val="tx1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B7903D"/>
              </a:buClr>
              <a:buSzPts val="2800"/>
              <a:buFont typeface="Arial"/>
              <a:buNone/>
            </a:pPr>
            <a:endParaRPr lang="es-MX" sz="1800" b="1" dirty="0">
              <a:solidFill>
                <a:schemeClr val="tx1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B7903D"/>
              </a:buClr>
              <a:buSzPts val="2800"/>
              <a:buFont typeface="Arial"/>
              <a:buNone/>
            </a:pPr>
            <a:r>
              <a:rPr lang="es-MX" sz="1800" b="1" dirty="0">
                <a:solidFill>
                  <a:schemeClr val="tx1"/>
                </a:solidFill>
                <a:latin typeface="Noto Sans"/>
                <a:ea typeface="Noto Sans"/>
                <a:cs typeface="Noto Sans"/>
                <a:sym typeface="Noto Sans"/>
                <a:hlinkClick r:id="rId9"/>
              </a:rPr>
              <a:t>Lineamientos de Laboratorios Nacionales</a:t>
            </a:r>
            <a:endParaRPr lang="es-MX" sz="1800" b="1" dirty="0">
              <a:solidFill>
                <a:schemeClr val="tx1"/>
              </a:solidFill>
              <a:latin typeface="Noto Sans"/>
              <a:ea typeface="Noto Sans"/>
              <a:cs typeface="Noto Sans"/>
              <a:sym typeface="Noto Sans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FFE02FA6-82B8-2B96-9330-591BDE1E6C2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432271" y="361701"/>
            <a:ext cx="5360592" cy="648948"/>
          </a:xfrm>
          <a:prstGeom prst="rect">
            <a:avLst/>
          </a:prstGeom>
        </p:spPr>
      </p:pic>
      <p:sp>
        <p:nvSpPr>
          <p:cNvPr id="12" name="TextBox 15">
            <a:extLst>
              <a:ext uri="{FF2B5EF4-FFF2-40B4-BE49-F238E27FC236}">
                <a16:creationId xmlns:a16="http://schemas.microsoft.com/office/drawing/2014/main" id="{5A0183A0-564B-4BB4-8B00-7B3F5B3DA5E9}"/>
              </a:ext>
            </a:extLst>
          </p:cNvPr>
          <p:cNvSpPr txBox="1"/>
          <p:nvPr/>
        </p:nvSpPr>
        <p:spPr>
          <a:xfrm>
            <a:off x="0" y="695822"/>
            <a:ext cx="5681133" cy="116955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En </a:t>
            </a:r>
            <a:r>
              <a:rPr lang="es-MX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</a:t>
            </a:r>
            <a:r>
              <a:rPr lang="es-MX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, coloque los montos de cada rubro por etapa que se utilizarán para la propuesta, de acuerdo con el numeral 6 de los </a:t>
            </a:r>
            <a:r>
              <a:rPr lang="es-MX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TdR</a:t>
            </a:r>
            <a:r>
              <a:rPr lang="es-MX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. Cada propuesta debe considerar 3 etapas, cada una de ellas está conformada por una sección de </a:t>
            </a:r>
            <a:r>
              <a:rPr lang="es-MX" i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Gasto Corriente</a:t>
            </a:r>
            <a:r>
              <a:rPr lang="es-MX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(</a:t>
            </a:r>
            <a:r>
              <a:rPr lang="es-MX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2</a:t>
            </a:r>
            <a:r>
              <a:rPr lang="es-MX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 y una de </a:t>
            </a:r>
            <a:r>
              <a:rPr lang="es-MX" i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Gasto de inversión</a:t>
            </a:r>
            <a:r>
              <a:rPr lang="es-MX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(</a:t>
            </a:r>
            <a:r>
              <a:rPr lang="es-MX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3</a:t>
            </a:r>
            <a:r>
              <a:rPr lang="es-MX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F6F98A0-89A5-497E-B2A1-282161B906A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829" y="2126762"/>
            <a:ext cx="1592546" cy="313118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7" name="TextBox 15">
            <a:extLst>
              <a:ext uri="{FF2B5EF4-FFF2-40B4-BE49-F238E27FC236}">
                <a16:creationId xmlns:a16="http://schemas.microsoft.com/office/drawing/2014/main" id="{D29954DA-3A01-44F1-833B-4E30624DABEE}"/>
              </a:ext>
            </a:extLst>
          </p:cNvPr>
          <p:cNvSpPr txBox="1"/>
          <p:nvPr/>
        </p:nvSpPr>
        <p:spPr>
          <a:xfrm>
            <a:off x="5823269" y="1226793"/>
            <a:ext cx="6248400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Agregue el gasto corriente dando clic en </a:t>
            </a:r>
            <a:r>
              <a:rPr lang="es-MX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4</a:t>
            </a:r>
            <a:r>
              <a:rPr lang="es-MX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, seleccione la Institución que va a ejercer el gasto (</a:t>
            </a:r>
            <a:r>
              <a:rPr lang="es-MX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5</a:t>
            </a:r>
            <a:r>
              <a:rPr lang="es-MX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), indique el rubro al cual pertenece el gasto (</a:t>
            </a:r>
            <a:r>
              <a:rPr lang="es-MX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6</a:t>
            </a:r>
            <a:r>
              <a:rPr lang="es-MX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), justifique el uso del gasto en relación con las actividades, metas, resultados y/o productos comprometidos en la propuesta (</a:t>
            </a:r>
            <a:r>
              <a:rPr lang="es-MX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7</a:t>
            </a:r>
            <a:r>
              <a:rPr lang="es-MX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).</a:t>
            </a:r>
          </a:p>
        </p:txBody>
      </p:sp>
      <p:sp>
        <p:nvSpPr>
          <p:cNvPr id="22" name="TextBox 15">
            <a:extLst>
              <a:ext uri="{FF2B5EF4-FFF2-40B4-BE49-F238E27FC236}">
                <a16:creationId xmlns:a16="http://schemas.microsoft.com/office/drawing/2014/main" id="{8D365439-E381-4DB7-981C-867491F8747D}"/>
              </a:ext>
            </a:extLst>
          </p:cNvPr>
          <p:cNvSpPr txBox="1"/>
          <p:nvPr/>
        </p:nvSpPr>
        <p:spPr>
          <a:xfrm>
            <a:off x="5125120" y="2322918"/>
            <a:ext cx="3468062" cy="30931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sz="13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Asigne el monto en pesos mexicanos MXN y sin decimales (</a:t>
            </a:r>
            <a:r>
              <a:rPr lang="es-MX" sz="13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8</a:t>
            </a:r>
            <a:r>
              <a:rPr lang="es-MX" sz="13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 asociado al gasto.</a:t>
            </a:r>
          </a:p>
          <a:p>
            <a:pPr algn="just"/>
            <a:endParaRPr lang="es-MX" sz="13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just"/>
            <a:r>
              <a:rPr lang="es-MX" sz="13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Seleccione el origen del recurso (</a:t>
            </a:r>
            <a:r>
              <a:rPr lang="es-MX" sz="13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9</a:t>
            </a:r>
            <a:r>
              <a:rPr lang="es-MX" sz="13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 (PP F003 o Aportación concurrente). </a:t>
            </a:r>
            <a:r>
              <a:rPr lang="es-MX" sz="1300" b="1" dirty="0">
                <a:solidFill>
                  <a:srgbClr val="691932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Esta sección permite describir si el gasto considera aportaciones concurrentes por parte del beneficiario. </a:t>
            </a:r>
          </a:p>
          <a:p>
            <a:pPr algn="just"/>
            <a:endParaRPr lang="es-MX" sz="13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just"/>
            <a:r>
              <a:rPr lang="es-MX" sz="13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Corrobore la información capturada y de clic en </a:t>
            </a:r>
            <a:r>
              <a:rPr lang="es-MX" sz="13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10</a:t>
            </a:r>
            <a:r>
              <a:rPr lang="es-MX" sz="13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.</a:t>
            </a:r>
          </a:p>
          <a:p>
            <a:pPr algn="just"/>
            <a:endParaRPr lang="es-MX" sz="13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just"/>
            <a:r>
              <a:rPr lang="es-MX" sz="13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Puede agregar tantos gastos como considere pertinente para el beneficiario o alguna de las instituciones asociadas (</a:t>
            </a:r>
            <a:r>
              <a:rPr lang="es-MX" sz="13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4</a:t>
            </a:r>
            <a:r>
              <a:rPr lang="es-MX" sz="13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).</a:t>
            </a:r>
          </a:p>
        </p:txBody>
      </p:sp>
      <p:sp>
        <p:nvSpPr>
          <p:cNvPr id="23" name="Oval 17">
            <a:extLst>
              <a:ext uri="{FF2B5EF4-FFF2-40B4-BE49-F238E27FC236}">
                <a16:creationId xmlns:a16="http://schemas.microsoft.com/office/drawing/2014/main" id="{4903D2C0-AAE1-450C-B4AC-715BA3BE9BE3}"/>
              </a:ext>
            </a:extLst>
          </p:cNvPr>
          <p:cNvSpPr/>
          <p:nvPr/>
        </p:nvSpPr>
        <p:spPr>
          <a:xfrm>
            <a:off x="1381872" y="4308077"/>
            <a:ext cx="407125" cy="39353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22A533A9-5454-4A6E-BF5A-A42FA6D7C73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13112" y="1977338"/>
            <a:ext cx="3245320" cy="343453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8" name="Oval 17">
            <a:extLst>
              <a:ext uri="{FF2B5EF4-FFF2-40B4-BE49-F238E27FC236}">
                <a16:creationId xmlns:a16="http://schemas.microsoft.com/office/drawing/2014/main" id="{2E07D64D-D16E-42EC-A549-B23FF091AAB7}"/>
              </a:ext>
            </a:extLst>
          </p:cNvPr>
          <p:cNvSpPr/>
          <p:nvPr/>
        </p:nvSpPr>
        <p:spPr>
          <a:xfrm>
            <a:off x="4032685" y="2066249"/>
            <a:ext cx="394370" cy="39353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2</a:t>
            </a:r>
          </a:p>
        </p:txBody>
      </p:sp>
      <p:sp>
        <p:nvSpPr>
          <p:cNvPr id="29" name="Oval 17">
            <a:extLst>
              <a:ext uri="{FF2B5EF4-FFF2-40B4-BE49-F238E27FC236}">
                <a16:creationId xmlns:a16="http://schemas.microsoft.com/office/drawing/2014/main" id="{4E0AA987-1093-4BC3-ADF2-6EDE81B0876C}"/>
              </a:ext>
            </a:extLst>
          </p:cNvPr>
          <p:cNvSpPr/>
          <p:nvPr/>
        </p:nvSpPr>
        <p:spPr>
          <a:xfrm>
            <a:off x="4032686" y="3829281"/>
            <a:ext cx="394370" cy="39353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3</a:t>
            </a:r>
          </a:p>
        </p:txBody>
      </p:sp>
      <p:sp>
        <p:nvSpPr>
          <p:cNvPr id="30" name="Arrow: Right 5">
            <a:extLst>
              <a:ext uri="{FF2B5EF4-FFF2-40B4-BE49-F238E27FC236}">
                <a16:creationId xmlns:a16="http://schemas.microsoft.com/office/drawing/2014/main" id="{AD393BF3-F690-4C81-A381-63FB2A7B0A29}"/>
              </a:ext>
            </a:extLst>
          </p:cNvPr>
          <p:cNvSpPr/>
          <p:nvPr/>
        </p:nvSpPr>
        <p:spPr>
          <a:xfrm rot="10800000">
            <a:off x="2847056" y="3425737"/>
            <a:ext cx="461330" cy="53340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31" name="TextBox 2">
            <a:extLst>
              <a:ext uri="{FF2B5EF4-FFF2-40B4-BE49-F238E27FC236}">
                <a16:creationId xmlns:a16="http://schemas.microsoft.com/office/drawing/2014/main" id="{6943F80A-7B64-4D6D-B9F4-8AFECDF721D6}"/>
              </a:ext>
            </a:extLst>
          </p:cNvPr>
          <p:cNvSpPr txBox="1"/>
          <p:nvPr/>
        </p:nvSpPr>
        <p:spPr>
          <a:xfrm>
            <a:off x="3031931" y="3516736"/>
            <a:ext cx="371978" cy="369332"/>
          </a:xfrm>
          <a:prstGeom prst="rect">
            <a:avLst/>
          </a:prstGeom>
          <a:noFill/>
          <a:ln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4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B85EEEB1-0B81-4F39-9D4C-6E81F618C10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23938" y="2263413"/>
            <a:ext cx="3468062" cy="381425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3" name="Arrow: Right 5">
            <a:extLst>
              <a:ext uri="{FF2B5EF4-FFF2-40B4-BE49-F238E27FC236}">
                <a16:creationId xmlns:a16="http://schemas.microsoft.com/office/drawing/2014/main" id="{653D9751-6FD6-4B59-96A2-B7CC3579661F}"/>
              </a:ext>
            </a:extLst>
          </p:cNvPr>
          <p:cNvSpPr/>
          <p:nvPr/>
        </p:nvSpPr>
        <p:spPr>
          <a:xfrm rot="16200000">
            <a:off x="11580225" y="2814034"/>
            <a:ext cx="476250" cy="506638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34" name="TextBox 2">
            <a:extLst>
              <a:ext uri="{FF2B5EF4-FFF2-40B4-BE49-F238E27FC236}">
                <a16:creationId xmlns:a16="http://schemas.microsoft.com/office/drawing/2014/main" id="{FB2890DE-D8F3-4F62-8BC6-C6FE0588C7F2}"/>
              </a:ext>
            </a:extLst>
          </p:cNvPr>
          <p:cNvSpPr txBox="1"/>
          <p:nvPr/>
        </p:nvSpPr>
        <p:spPr>
          <a:xfrm>
            <a:off x="11669032" y="2995128"/>
            <a:ext cx="386890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5</a:t>
            </a:r>
          </a:p>
        </p:txBody>
      </p:sp>
      <p:sp>
        <p:nvSpPr>
          <p:cNvPr id="39" name="Arrow: Right 5">
            <a:extLst>
              <a:ext uri="{FF2B5EF4-FFF2-40B4-BE49-F238E27FC236}">
                <a16:creationId xmlns:a16="http://schemas.microsoft.com/office/drawing/2014/main" id="{D80F0626-47F4-48FE-A3AC-F62F8D88212F}"/>
              </a:ext>
            </a:extLst>
          </p:cNvPr>
          <p:cNvSpPr/>
          <p:nvPr/>
        </p:nvSpPr>
        <p:spPr>
          <a:xfrm rot="10800000">
            <a:off x="10271754" y="3214479"/>
            <a:ext cx="452355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40" name="TextBox 2">
            <a:extLst>
              <a:ext uri="{FF2B5EF4-FFF2-40B4-BE49-F238E27FC236}">
                <a16:creationId xmlns:a16="http://schemas.microsoft.com/office/drawing/2014/main" id="{5E9FB18F-DC5B-41F3-878E-B525F106730B}"/>
              </a:ext>
            </a:extLst>
          </p:cNvPr>
          <p:cNvSpPr txBox="1"/>
          <p:nvPr/>
        </p:nvSpPr>
        <p:spPr>
          <a:xfrm>
            <a:off x="10453032" y="3305478"/>
            <a:ext cx="364741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6</a:t>
            </a:r>
          </a:p>
        </p:txBody>
      </p:sp>
      <p:sp>
        <p:nvSpPr>
          <p:cNvPr id="41" name="Arrow: Right 5">
            <a:extLst>
              <a:ext uri="{FF2B5EF4-FFF2-40B4-BE49-F238E27FC236}">
                <a16:creationId xmlns:a16="http://schemas.microsoft.com/office/drawing/2014/main" id="{B6EF2D74-AC30-4410-A155-78F9911C4A00}"/>
              </a:ext>
            </a:extLst>
          </p:cNvPr>
          <p:cNvSpPr/>
          <p:nvPr/>
        </p:nvSpPr>
        <p:spPr>
          <a:xfrm rot="10800000">
            <a:off x="11577496" y="4938338"/>
            <a:ext cx="452355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42" name="TextBox 2">
            <a:extLst>
              <a:ext uri="{FF2B5EF4-FFF2-40B4-BE49-F238E27FC236}">
                <a16:creationId xmlns:a16="http://schemas.microsoft.com/office/drawing/2014/main" id="{745AF53D-ABBC-4DC6-9381-66CAC8F1DFFE}"/>
              </a:ext>
            </a:extLst>
          </p:cNvPr>
          <p:cNvSpPr txBox="1"/>
          <p:nvPr/>
        </p:nvSpPr>
        <p:spPr>
          <a:xfrm>
            <a:off x="11758774" y="5029337"/>
            <a:ext cx="364741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9</a:t>
            </a:r>
          </a:p>
        </p:txBody>
      </p:sp>
      <p:sp>
        <p:nvSpPr>
          <p:cNvPr id="43" name="Arrow: Right 5">
            <a:extLst>
              <a:ext uri="{FF2B5EF4-FFF2-40B4-BE49-F238E27FC236}">
                <a16:creationId xmlns:a16="http://schemas.microsoft.com/office/drawing/2014/main" id="{CF8E008C-6F8D-40AF-A49A-BBD268D73CCC}"/>
              </a:ext>
            </a:extLst>
          </p:cNvPr>
          <p:cNvSpPr/>
          <p:nvPr/>
        </p:nvSpPr>
        <p:spPr>
          <a:xfrm rot="10800000">
            <a:off x="11045342" y="5564872"/>
            <a:ext cx="452355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44" name="TextBox 2">
            <a:extLst>
              <a:ext uri="{FF2B5EF4-FFF2-40B4-BE49-F238E27FC236}">
                <a16:creationId xmlns:a16="http://schemas.microsoft.com/office/drawing/2014/main" id="{59FF4BA4-30C0-46FC-9D22-FBB88D6EF9B8}"/>
              </a:ext>
            </a:extLst>
          </p:cNvPr>
          <p:cNvSpPr txBox="1"/>
          <p:nvPr/>
        </p:nvSpPr>
        <p:spPr>
          <a:xfrm>
            <a:off x="11139007" y="5655871"/>
            <a:ext cx="452355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10</a:t>
            </a:r>
          </a:p>
        </p:txBody>
      </p:sp>
      <p:sp>
        <p:nvSpPr>
          <p:cNvPr id="45" name="Arrow: Right 5">
            <a:extLst>
              <a:ext uri="{FF2B5EF4-FFF2-40B4-BE49-F238E27FC236}">
                <a16:creationId xmlns:a16="http://schemas.microsoft.com/office/drawing/2014/main" id="{6FF2EEF8-FB4F-4A22-AD62-CAB2E089E684}"/>
              </a:ext>
            </a:extLst>
          </p:cNvPr>
          <p:cNvSpPr/>
          <p:nvPr/>
        </p:nvSpPr>
        <p:spPr>
          <a:xfrm rot="7822593">
            <a:off x="9090989" y="4813043"/>
            <a:ext cx="476250" cy="506638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46" name="TextBox 2">
            <a:extLst>
              <a:ext uri="{FF2B5EF4-FFF2-40B4-BE49-F238E27FC236}">
                <a16:creationId xmlns:a16="http://schemas.microsoft.com/office/drawing/2014/main" id="{DB26B55E-835C-413E-8359-7AEC14C024A8}"/>
              </a:ext>
            </a:extLst>
          </p:cNvPr>
          <p:cNvSpPr txBox="1"/>
          <p:nvPr/>
        </p:nvSpPr>
        <p:spPr>
          <a:xfrm>
            <a:off x="9224709" y="4835873"/>
            <a:ext cx="364741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8</a:t>
            </a:r>
          </a:p>
        </p:txBody>
      </p:sp>
      <p:sp>
        <p:nvSpPr>
          <p:cNvPr id="47" name="Oval 17">
            <a:extLst>
              <a:ext uri="{FF2B5EF4-FFF2-40B4-BE49-F238E27FC236}">
                <a16:creationId xmlns:a16="http://schemas.microsoft.com/office/drawing/2014/main" id="{BB7F738C-F97E-462E-BBCE-E33418630845}"/>
              </a:ext>
            </a:extLst>
          </p:cNvPr>
          <p:cNvSpPr/>
          <p:nvPr/>
        </p:nvSpPr>
        <p:spPr>
          <a:xfrm>
            <a:off x="10066334" y="4011824"/>
            <a:ext cx="386698" cy="39353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7</a:t>
            </a:r>
          </a:p>
        </p:txBody>
      </p:sp>
      <p:sp>
        <p:nvSpPr>
          <p:cNvPr id="48" name="Google Shape;103;p3">
            <a:extLst>
              <a:ext uri="{FF2B5EF4-FFF2-40B4-BE49-F238E27FC236}">
                <a16:creationId xmlns:a16="http://schemas.microsoft.com/office/drawing/2014/main" id="{88FA9809-DDE1-4D66-8034-660124E42B0F}"/>
              </a:ext>
            </a:extLst>
          </p:cNvPr>
          <p:cNvSpPr txBox="1"/>
          <p:nvPr/>
        </p:nvSpPr>
        <p:spPr>
          <a:xfrm>
            <a:off x="1" y="-2915"/>
            <a:ext cx="4368799" cy="4965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91932"/>
              </a:buClr>
              <a:buSzPts val="4400"/>
              <a:buFont typeface="Noto Sans"/>
              <a:buNone/>
            </a:pPr>
            <a:r>
              <a:rPr lang="es-MX" sz="2800" b="1" i="0" u="none" strike="noStrike" cap="none" dirty="0">
                <a:solidFill>
                  <a:srgbClr val="691932"/>
                </a:solidFill>
                <a:latin typeface="Noto Sans"/>
                <a:ea typeface="Noto Sans"/>
                <a:cs typeface="Noto Sans"/>
                <a:sym typeface="Noto Sans"/>
              </a:rPr>
              <a:t>Desglose financiero</a:t>
            </a:r>
            <a:endParaRPr lang="es-MX" sz="3200" b="1" i="0" u="none" strike="noStrike" cap="none" dirty="0">
              <a:solidFill>
                <a:srgbClr val="691932"/>
              </a:solidFill>
              <a:latin typeface="Noto Sans"/>
              <a:ea typeface="Noto Sans"/>
              <a:cs typeface="Noto Sans"/>
              <a:sym typeface="Noto Sans"/>
            </a:endParaRPr>
          </a:p>
        </p:txBody>
      </p:sp>
      <p:sp>
        <p:nvSpPr>
          <p:cNvPr id="26" name="TextBox 76">
            <a:extLst>
              <a:ext uri="{FF2B5EF4-FFF2-40B4-BE49-F238E27FC236}">
                <a16:creationId xmlns:a16="http://schemas.microsoft.com/office/drawing/2014/main" id="{4DEFAE52-28C0-4B7F-90D8-D17CC616862D}"/>
              </a:ext>
            </a:extLst>
          </p:cNvPr>
          <p:cNvSpPr txBox="1"/>
          <p:nvPr/>
        </p:nvSpPr>
        <p:spPr>
          <a:xfrm>
            <a:off x="3234268" y="5395346"/>
            <a:ext cx="5396005" cy="1323439"/>
          </a:xfrm>
          <a:prstGeom prst="rect">
            <a:avLst/>
          </a:prstGeom>
          <a:solidFill>
            <a:srgbClr val="FFC000"/>
          </a:solidFill>
        </p:spPr>
        <p:txBody>
          <a:bodyPr wrap="square" lIns="0" tIns="45720" rIns="91440" bIns="45720" rtlCol="0" anchor="b"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b="1" noProof="1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Solo se podrán solicitar al fondo como máximo $ 2,500,000.00 MXN por etapa</a:t>
            </a:r>
          </a:p>
          <a:p>
            <a:pPr algn="ctr"/>
            <a:endParaRPr lang="en-US" sz="1000" b="1" noProof="1">
              <a:solidFill>
                <a:srgbClr val="000000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just"/>
            <a:r>
              <a:rPr lang="en-US" sz="1000" b="1" noProof="1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Importante: El porcentaje indicado para los siguientes rubros no deberá ser excedido: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US" sz="1000" b="1" noProof="1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Honorarios por servicios Profesionales + Servicios especializados: hasta el 30 % del monto total del proyecto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US" sz="1000" b="1" noProof="1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Becas: Hasta el 40 % del monto total del Proyecto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US" sz="1000" b="1" noProof="1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Gasto Auditoría Informe Financiero: Hasta el 1.5 % del monto total del Proyecto.</a:t>
            </a:r>
          </a:p>
        </p:txBody>
      </p:sp>
    </p:spTree>
    <p:extLst>
      <p:ext uri="{BB962C8B-B14F-4D97-AF65-F5344CB8AC3E}">
        <p14:creationId xmlns:p14="http://schemas.microsoft.com/office/powerpoint/2010/main" val="41304984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E9F79F90-9D39-4486-8101-AEDB55DFD5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77596" y="1286969"/>
            <a:ext cx="3699933" cy="375381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FFE02FA6-82B8-2B96-9330-591BDE1E6C2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6432271" y="361701"/>
            <a:ext cx="5360592" cy="648948"/>
          </a:xfrm>
          <a:prstGeom prst="rect">
            <a:avLst/>
          </a:prstGeom>
        </p:spPr>
      </p:pic>
      <p:sp>
        <p:nvSpPr>
          <p:cNvPr id="17" name="TextBox 15">
            <a:extLst>
              <a:ext uri="{FF2B5EF4-FFF2-40B4-BE49-F238E27FC236}">
                <a16:creationId xmlns:a16="http://schemas.microsoft.com/office/drawing/2014/main" id="{D29954DA-3A01-44F1-833B-4E30624DABEE}"/>
              </a:ext>
            </a:extLst>
          </p:cNvPr>
          <p:cNvSpPr txBox="1"/>
          <p:nvPr/>
        </p:nvSpPr>
        <p:spPr>
          <a:xfrm>
            <a:off x="0" y="505224"/>
            <a:ext cx="6248400" cy="116955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En caso de que aplique, agregue el gasto de inversión 11</a:t>
            </a:r>
            <a:r>
              <a:rPr lang="es-MX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, seleccione la Institución que va a ejercer el gasto (</a:t>
            </a:r>
            <a:r>
              <a:rPr lang="es-MX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12</a:t>
            </a:r>
            <a:r>
              <a:rPr lang="es-MX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), indique el rubro al cual pertenece el gasto (</a:t>
            </a:r>
            <a:r>
              <a:rPr lang="es-MX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13</a:t>
            </a:r>
            <a:r>
              <a:rPr lang="es-MX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), justifique el uso del gasto en relación con las actividades, metas, resultados y/o productos comprometidos en la propuesta (</a:t>
            </a:r>
            <a:r>
              <a:rPr lang="es-MX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14</a:t>
            </a:r>
            <a:r>
              <a:rPr lang="es-MX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).</a:t>
            </a:r>
          </a:p>
        </p:txBody>
      </p:sp>
      <p:sp>
        <p:nvSpPr>
          <p:cNvPr id="22" name="TextBox 15">
            <a:extLst>
              <a:ext uri="{FF2B5EF4-FFF2-40B4-BE49-F238E27FC236}">
                <a16:creationId xmlns:a16="http://schemas.microsoft.com/office/drawing/2014/main" id="{8D365439-E381-4DB7-981C-867491F8747D}"/>
              </a:ext>
            </a:extLst>
          </p:cNvPr>
          <p:cNvSpPr txBox="1"/>
          <p:nvPr/>
        </p:nvSpPr>
        <p:spPr>
          <a:xfrm>
            <a:off x="3614588" y="1772816"/>
            <a:ext cx="4231670" cy="310854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Asigne el monto en pesos mexicanos MXN y sin decimales (</a:t>
            </a:r>
            <a:r>
              <a:rPr lang="es-MX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15</a:t>
            </a:r>
            <a:r>
              <a:rPr lang="es-MX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 asociado al gasto.</a:t>
            </a:r>
          </a:p>
          <a:p>
            <a:pPr algn="just"/>
            <a:endParaRPr lang="es-MX" b="1" dirty="0">
              <a:solidFill>
                <a:srgbClr val="691932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just"/>
            <a:r>
              <a:rPr lang="es-MX" dirty="0">
                <a:solidFill>
                  <a:schemeClr val="tx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Seleccione el origen del recurso (</a:t>
            </a:r>
            <a:r>
              <a:rPr lang="es-MX" b="1" dirty="0">
                <a:solidFill>
                  <a:schemeClr val="tx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16</a:t>
            </a:r>
            <a:r>
              <a:rPr lang="es-MX" dirty="0">
                <a:solidFill>
                  <a:schemeClr val="tx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 (PP F003 o aportación concurrente).</a:t>
            </a:r>
            <a:r>
              <a:rPr lang="es-MX" b="1" dirty="0">
                <a:solidFill>
                  <a:srgbClr val="691932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Esta sección permite describir si el gasto considera aportaciones concurrentes por parte del beneficiario. </a:t>
            </a:r>
          </a:p>
          <a:p>
            <a:pPr algn="just"/>
            <a:endParaRPr lang="es-MX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just"/>
            <a:r>
              <a:rPr lang="es-MX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Corrobore la información capturada y de clic en </a:t>
            </a:r>
            <a:r>
              <a:rPr lang="es-MX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17</a:t>
            </a:r>
            <a:r>
              <a:rPr lang="es-MX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.</a:t>
            </a:r>
          </a:p>
          <a:p>
            <a:pPr algn="just"/>
            <a:endParaRPr lang="es-MX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just"/>
            <a:r>
              <a:rPr lang="es-MX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Puede agregar tantos gastos como considere pertinente para el beneficiario o alguna de las instituciones asociadas (</a:t>
            </a:r>
            <a:r>
              <a:rPr lang="es-MX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11</a:t>
            </a:r>
            <a:r>
              <a:rPr lang="es-MX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).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22A533A9-5454-4A6E-BF5A-A42FA6D7C73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0331" y="1738066"/>
            <a:ext cx="3332127" cy="361219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8" name="Oval 17">
            <a:extLst>
              <a:ext uri="{FF2B5EF4-FFF2-40B4-BE49-F238E27FC236}">
                <a16:creationId xmlns:a16="http://schemas.microsoft.com/office/drawing/2014/main" id="{2E07D64D-D16E-42EC-A549-B23FF091AAB7}"/>
              </a:ext>
            </a:extLst>
          </p:cNvPr>
          <p:cNvSpPr/>
          <p:nvPr/>
        </p:nvSpPr>
        <p:spPr>
          <a:xfrm>
            <a:off x="2339905" y="1826977"/>
            <a:ext cx="394370" cy="39353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2</a:t>
            </a:r>
          </a:p>
        </p:txBody>
      </p:sp>
      <p:sp>
        <p:nvSpPr>
          <p:cNvPr id="29" name="Oval 17">
            <a:extLst>
              <a:ext uri="{FF2B5EF4-FFF2-40B4-BE49-F238E27FC236}">
                <a16:creationId xmlns:a16="http://schemas.microsoft.com/office/drawing/2014/main" id="{4E0AA987-1093-4BC3-ADF2-6EDE81B0876C}"/>
              </a:ext>
            </a:extLst>
          </p:cNvPr>
          <p:cNvSpPr/>
          <p:nvPr/>
        </p:nvSpPr>
        <p:spPr>
          <a:xfrm>
            <a:off x="2339906" y="3590009"/>
            <a:ext cx="394370" cy="39353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3</a:t>
            </a:r>
          </a:p>
        </p:txBody>
      </p:sp>
      <p:sp>
        <p:nvSpPr>
          <p:cNvPr id="30" name="Arrow: Right 5">
            <a:extLst>
              <a:ext uri="{FF2B5EF4-FFF2-40B4-BE49-F238E27FC236}">
                <a16:creationId xmlns:a16="http://schemas.microsoft.com/office/drawing/2014/main" id="{AD393BF3-F690-4C81-A381-63FB2A7B0A29}"/>
              </a:ext>
            </a:extLst>
          </p:cNvPr>
          <p:cNvSpPr/>
          <p:nvPr/>
        </p:nvSpPr>
        <p:spPr>
          <a:xfrm rot="10800000">
            <a:off x="1133013" y="4865269"/>
            <a:ext cx="461330" cy="53340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31" name="TextBox 2">
            <a:extLst>
              <a:ext uri="{FF2B5EF4-FFF2-40B4-BE49-F238E27FC236}">
                <a16:creationId xmlns:a16="http://schemas.microsoft.com/office/drawing/2014/main" id="{6943F80A-7B64-4D6D-B9F4-8AFECDF721D6}"/>
              </a:ext>
            </a:extLst>
          </p:cNvPr>
          <p:cNvSpPr txBox="1"/>
          <p:nvPr/>
        </p:nvSpPr>
        <p:spPr>
          <a:xfrm>
            <a:off x="1228535" y="4956268"/>
            <a:ext cx="461331" cy="369332"/>
          </a:xfrm>
          <a:prstGeom prst="rect">
            <a:avLst/>
          </a:prstGeom>
          <a:noFill/>
          <a:ln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11</a:t>
            </a:r>
          </a:p>
        </p:txBody>
      </p:sp>
      <p:sp>
        <p:nvSpPr>
          <p:cNvPr id="33" name="Arrow: Right 5">
            <a:extLst>
              <a:ext uri="{FF2B5EF4-FFF2-40B4-BE49-F238E27FC236}">
                <a16:creationId xmlns:a16="http://schemas.microsoft.com/office/drawing/2014/main" id="{653D9751-6FD6-4B59-96A2-B7CC3579661F}"/>
              </a:ext>
            </a:extLst>
          </p:cNvPr>
          <p:cNvSpPr/>
          <p:nvPr/>
        </p:nvSpPr>
        <p:spPr>
          <a:xfrm rot="16200000">
            <a:off x="11265755" y="1880496"/>
            <a:ext cx="476250" cy="506638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34" name="TextBox 2">
            <a:extLst>
              <a:ext uri="{FF2B5EF4-FFF2-40B4-BE49-F238E27FC236}">
                <a16:creationId xmlns:a16="http://schemas.microsoft.com/office/drawing/2014/main" id="{FB2890DE-D8F3-4F62-8BC6-C6FE0588C7F2}"/>
              </a:ext>
            </a:extLst>
          </p:cNvPr>
          <p:cNvSpPr txBox="1"/>
          <p:nvPr/>
        </p:nvSpPr>
        <p:spPr>
          <a:xfrm>
            <a:off x="11278359" y="2061590"/>
            <a:ext cx="452354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12</a:t>
            </a:r>
          </a:p>
        </p:txBody>
      </p:sp>
      <p:sp>
        <p:nvSpPr>
          <p:cNvPr id="39" name="Arrow: Right 5">
            <a:extLst>
              <a:ext uri="{FF2B5EF4-FFF2-40B4-BE49-F238E27FC236}">
                <a16:creationId xmlns:a16="http://schemas.microsoft.com/office/drawing/2014/main" id="{D80F0626-47F4-48FE-A3AC-F62F8D88212F}"/>
              </a:ext>
            </a:extLst>
          </p:cNvPr>
          <p:cNvSpPr/>
          <p:nvPr/>
        </p:nvSpPr>
        <p:spPr>
          <a:xfrm rot="10800000">
            <a:off x="9957284" y="2196140"/>
            <a:ext cx="452355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40" name="TextBox 2">
            <a:extLst>
              <a:ext uri="{FF2B5EF4-FFF2-40B4-BE49-F238E27FC236}">
                <a16:creationId xmlns:a16="http://schemas.microsoft.com/office/drawing/2014/main" id="{5E9FB18F-DC5B-41F3-878E-B525F106730B}"/>
              </a:ext>
            </a:extLst>
          </p:cNvPr>
          <p:cNvSpPr txBox="1"/>
          <p:nvPr/>
        </p:nvSpPr>
        <p:spPr>
          <a:xfrm>
            <a:off x="10050950" y="2287139"/>
            <a:ext cx="452354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13</a:t>
            </a:r>
          </a:p>
        </p:txBody>
      </p:sp>
      <p:sp>
        <p:nvSpPr>
          <p:cNvPr id="41" name="Arrow: Right 5">
            <a:extLst>
              <a:ext uri="{FF2B5EF4-FFF2-40B4-BE49-F238E27FC236}">
                <a16:creationId xmlns:a16="http://schemas.microsoft.com/office/drawing/2014/main" id="{B6EF2D74-AC30-4410-A155-78F9911C4A00}"/>
              </a:ext>
            </a:extLst>
          </p:cNvPr>
          <p:cNvSpPr/>
          <p:nvPr/>
        </p:nvSpPr>
        <p:spPr>
          <a:xfrm rot="10800000">
            <a:off x="11297115" y="4097004"/>
            <a:ext cx="452355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42" name="TextBox 2">
            <a:extLst>
              <a:ext uri="{FF2B5EF4-FFF2-40B4-BE49-F238E27FC236}">
                <a16:creationId xmlns:a16="http://schemas.microsoft.com/office/drawing/2014/main" id="{745AF53D-ABBC-4DC6-9381-66CAC8F1DFFE}"/>
              </a:ext>
            </a:extLst>
          </p:cNvPr>
          <p:cNvSpPr txBox="1"/>
          <p:nvPr/>
        </p:nvSpPr>
        <p:spPr>
          <a:xfrm>
            <a:off x="11390779" y="4188003"/>
            <a:ext cx="452355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16</a:t>
            </a:r>
          </a:p>
        </p:txBody>
      </p:sp>
      <p:sp>
        <p:nvSpPr>
          <p:cNvPr id="43" name="Arrow: Right 5">
            <a:extLst>
              <a:ext uri="{FF2B5EF4-FFF2-40B4-BE49-F238E27FC236}">
                <a16:creationId xmlns:a16="http://schemas.microsoft.com/office/drawing/2014/main" id="{CF8E008C-6F8D-40AF-A49A-BBD268D73CCC}"/>
              </a:ext>
            </a:extLst>
          </p:cNvPr>
          <p:cNvSpPr/>
          <p:nvPr/>
        </p:nvSpPr>
        <p:spPr>
          <a:xfrm rot="10800000">
            <a:off x="10730872" y="4631334"/>
            <a:ext cx="452355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44" name="TextBox 2">
            <a:extLst>
              <a:ext uri="{FF2B5EF4-FFF2-40B4-BE49-F238E27FC236}">
                <a16:creationId xmlns:a16="http://schemas.microsoft.com/office/drawing/2014/main" id="{59FF4BA4-30C0-46FC-9D22-FBB88D6EF9B8}"/>
              </a:ext>
            </a:extLst>
          </p:cNvPr>
          <p:cNvSpPr txBox="1"/>
          <p:nvPr/>
        </p:nvSpPr>
        <p:spPr>
          <a:xfrm>
            <a:off x="10824537" y="4722333"/>
            <a:ext cx="452355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17</a:t>
            </a:r>
          </a:p>
        </p:txBody>
      </p:sp>
      <p:sp>
        <p:nvSpPr>
          <p:cNvPr id="45" name="Arrow: Right 5">
            <a:extLst>
              <a:ext uri="{FF2B5EF4-FFF2-40B4-BE49-F238E27FC236}">
                <a16:creationId xmlns:a16="http://schemas.microsoft.com/office/drawing/2014/main" id="{6FF2EEF8-FB4F-4A22-AD62-CAB2E089E684}"/>
              </a:ext>
            </a:extLst>
          </p:cNvPr>
          <p:cNvSpPr/>
          <p:nvPr/>
        </p:nvSpPr>
        <p:spPr>
          <a:xfrm rot="7822593">
            <a:off x="8776519" y="3879505"/>
            <a:ext cx="476250" cy="506638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46" name="TextBox 2">
            <a:extLst>
              <a:ext uri="{FF2B5EF4-FFF2-40B4-BE49-F238E27FC236}">
                <a16:creationId xmlns:a16="http://schemas.microsoft.com/office/drawing/2014/main" id="{DB26B55E-835C-413E-8359-7AEC14C024A8}"/>
              </a:ext>
            </a:extLst>
          </p:cNvPr>
          <p:cNvSpPr txBox="1"/>
          <p:nvPr/>
        </p:nvSpPr>
        <p:spPr>
          <a:xfrm>
            <a:off x="8822625" y="3902335"/>
            <a:ext cx="452355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15</a:t>
            </a:r>
          </a:p>
        </p:txBody>
      </p:sp>
      <p:sp>
        <p:nvSpPr>
          <p:cNvPr id="47" name="Oval 17">
            <a:extLst>
              <a:ext uri="{FF2B5EF4-FFF2-40B4-BE49-F238E27FC236}">
                <a16:creationId xmlns:a16="http://schemas.microsoft.com/office/drawing/2014/main" id="{BB7F738C-F97E-462E-BBCE-E33418630845}"/>
              </a:ext>
            </a:extLst>
          </p:cNvPr>
          <p:cNvSpPr/>
          <p:nvPr/>
        </p:nvSpPr>
        <p:spPr>
          <a:xfrm>
            <a:off x="9633863" y="3050001"/>
            <a:ext cx="570355" cy="46992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14</a:t>
            </a:r>
          </a:p>
        </p:txBody>
      </p:sp>
      <p:sp>
        <p:nvSpPr>
          <p:cNvPr id="35" name="TextBox 76">
            <a:extLst>
              <a:ext uri="{FF2B5EF4-FFF2-40B4-BE49-F238E27FC236}">
                <a16:creationId xmlns:a16="http://schemas.microsoft.com/office/drawing/2014/main" id="{213FDD6E-ABE4-43E1-8596-2CB3BD62A901}"/>
              </a:ext>
            </a:extLst>
          </p:cNvPr>
          <p:cNvSpPr txBox="1"/>
          <p:nvPr/>
        </p:nvSpPr>
        <p:spPr>
          <a:xfrm>
            <a:off x="3807711" y="5274931"/>
            <a:ext cx="7763934" cy="1107996"/>
          </a:xfrm>
          <a:prstGeom prst="rect">
            <a:avLst/>
          </a:prstGeom>
          <a:solidFill>
            <a:srgbClr val="FFC000"/>
          </a:solidFill>
        </p:spPr>
        <p:txBody>
          <a:bodyPr wrap="square" lIns="0" tIns="45720" rIns="91440" bIns="45720" rtlCol="0" anchor="b"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b="1" noProof="1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Solo se podrán solicitar al fondo como máximo $ 2,500,000.00 MXN por etapa</a:t>
            </a:r>
          </a:p>
          <a:p>
            <a:pPr algn="ctr"/>
            <a:endParaRPr lang="en-US" sz="1100" b="1" noProof="1">
              <a:solidFill>
                <a:srgbClr val="000000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just"/>
            <a:r>
              <a:rPr lang="en-US" sz="1100" b="1" noProof="1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Importante: El porcentaje indicad para los siguientes rubros no deberá ser excedido: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US" sz="1100" b="1" noProof="1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Honorarios por servicios Profesionales + Servicios especializados: hasta el 30 % del monto total del proyecto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US" sz="1100" b="1" noProof="1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Becas: Hasta el 40 % del monto total del Proyecto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US" sz="1100" b="1" noProof="1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Gasto Auditoría Informe Financiero: Hasta el 1.5 % del monto total del Proyecto.</a:t>
            </a:r>
          </a:p>
        </p:txBody>
      </p:sp>
    </p:spTree>
    <p:extLst>
      <p:ext uri="{BB962C8B-B14F-4D97-AF65-F5344CB8AC3E}">
        <p14:creationId xmlns:p14="http://schemas.microsoft.com/office/powerpoint/2010/main" val="38145353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FFE02FA6-82B8-2B96-9330-591BDE1E6C2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432271" y="361701"/>
            <a:ext cx="5360592" cy="648948"/>
          </a:xfrm>
          <a:prstGeom prst="rect">
            <a:avLst/>
          </a:prstGeom>
        </p:spPr>
      </p:pic>
      <p:sp>
        <p:nvSpPr>
          <p:cNvPr id="12" name="TextBox 15">
            <a:extLst>
              <a:ext uri="{FF2B5EF4-FFF2-40B4-BE49-F238E27FC236}">
                <a16:creationId xmlns:a16="http://schemas.microsoft.com/office/drawing/2014/main" id="{5A0183A0-564B-4BB4-8B00-7B3F5B3DA5E9}"/>
              </a:ext>
            </a:extLst>
          </p:cNvPr>
          <p:cNvSpPr txBox="1"/>
          <p:nvPr/>
        </p:nvSpPr>
        <p:spPr>
          <a:xfrm>
            <a:off x="0" y="695822"/>
            <a:ext cx="6333067" cy="181588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En la sección “</a:t>
            </a:r>
            <a:r>
              <a:rPr lang="es-MX" i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Documentos</a:t>
            </a:r>
            <a:r>
              <a:rPr lang="es-MX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” (</a:t>
            </a:r>
            <a:r>
              <a:rPr lang="es-MX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</a:t>
            </a:r>
            <a:r>
              <a:rPr lang="es-MX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), adjunte los archivos solicitados en el </a:t>
            </a:r>
            <a:r>
              <a:rPr lang="es-MX" i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numeral 5, inciso h </a:t>
            </a:r>
            <a:r>
              <a:rPr lang="es-MX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de los </a:t>
            </a:r>
            <a:r>
              <a:rPr lang="es-MX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TdR</a:t>
            </a:r>
            <a:r>
              <a:rPr lang="es-MX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. Dichos archivos deben ser cargados en formato PDF, con un tamaño de archivo no mayor a 4 Mb y no tener caracteres especiales (+ % \ / : * '' &lt; &gt; | ni acentos) en el nombre.</a:t>
            </a:r>
          </a:p>
          <a:p>
            <a:pPr algn="just"/>
            <a:endParaRPr lang="es-MX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just"/>
            <a:r>
              <a:rPr lang="es-MX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Para cargar cada uno de los documentos de clic en </a:t>
            </a:r>
            <a:r>
              <a:rPr lang="es-MX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2</a:t>
            </a:r>
            <a:r>
              <a:rPr lang="es-MX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, según el tipo de documento, Se sugiere utilizar nombres cortos de no más de 10 caracteres.</a:t>
            </a:r>
          </a:p>
        </p:txBody>
      </p:sp>
      <p:sp>
        <p:nvSpPr>
          <p:cNvPr id="48" name="Google Shape;103;p3">
            <a:extLst>
              <a:ext uri="{FF2B5EF4-FFF2-40B4-BE49-F238E27FC236}">
                <a16:creationId xmlns:a16="http://schemas.microsoft.com/office/drawing/2014/main" id="{88FA9809-DDE1-4D66-8034-660124E42B0F}"/>
              </a:ext>
            </a:extLst>
          </p:cNvPr>
          <p:cNvSpPr txBox="1"/>
          <p:nvPr/>
        </p:nvSpPr>
        <p:spPr>
          <a:xfrm>
            <a:off x="1" y="-2915"/>
            <a:ext cx="4368799" cy="4965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91932"/>
              </a:buClr>
              <a:buSzPts val="4400"/>
              <a:buFont typeface="Noto Sans"/>
              <a:buNone/>
            </a:pPr>
            <a:r>
              <a:rPr lang="es-MX" sz="2800" b="1" i="0" u="none" strike="noStrike" cap="none" dirty="0">
                <a:solidFill>
                  <a:srgbClr val="691932"/>
                </a:solidFill>
                <a:latin typeface="Noto Sans"/>
                <a:ea typeface="Noto Sans"/>
                <a:cs typeface="Noto Sans"/>
                <a:sym typeface="Noto Sans"/>
              </a:rPr>
              <a:t>Documentos</a:t>
            </a:r>
            <a:endParaRPr lang="es-MX" sz="3200" b="1" i="0" u="none" strike="noStrike" cap="none" dirty="0">
              <a:solidFill>
                <a:srgbClr val="691932"/>
              </a:solidFill>
              <a:latin typeface="Noto Sans"/>
              <a:ea typeface="Noto Sans"/>
              <a:cs typeface="Noto Sans"/>
              <a:sym typeface="Noto Sans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878C7730-2E5D-484D-BED7-5C0BE34D3DC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619" y="2421467"/>
            <a:ext cx="1851515" cy="3135068"/>
          </a:xfrm>
          <a:prstGeom prst="rect">
            <a:avLst/>
          </a:prstGeom>
        </p:spPr>
      </p:pic>
      <p:sp>
        <p:nvSpPr>
          <p:cNvPr id="32" name="Oval 17">
            <a:extLst>
              <a:ext uri="{FF2B5EF4-FFF2-40B4-BE49-F238E27FC236}">
                <a16:creationId xmlns:a16="http://schemas.microsoft.com/office/drawing/2014/main" id="{061F397A-A5C8-40B3-B827-04B522CCAD0E}"/>
              </a:ext>
            </a:extLst>
          </p:cNvPr>
          <p:cNvSpPr/>
          <p:nvPr/>
        </p:nvSpPr>
        <p:spPr>
          <a:xfrm>
            <a:off x="1549009" y="4622780"/>
            <a:ext cx="407125" cy="39353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C99A81BB-88F4-4240-AC8E-96F17FD6328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89254" y="2296260"/>
            <a:ext cx="3527750" cy="249747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6" name="Arrow: Right 5">
            <a:extLst>
              <a:ext uri="{FF2B5EF4-FFF2-40B4-BE49-F238E27FC236}">
                <a16:creationId xmlns:a16="http://schemas.microsoft.com/office/drawing/2014/main" id="{78E829E9-D4AE-44D0-8B00-5EFCF38CBE81}"/>
              </a:ext>
            </a:extLst>
          </p:cNvPr>
          <p:cNvSpPr/>
          <p:nvPr/>
        </p:nvSpPr>
        <p:spPr>
          <a:xfrm rot="10800000">
            <a:off x="3822780" y="4260338"/>
            <a:ext cx="452355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37" name="TextBox 2">
            <a:extLst>
              <a:ext uri="{FF2B5EF4-FFF2-40B4-BE49-F238E27FC236}">
                <a16:creationId xmlns:a16="http://schemas.microsoft.com/office/drawing/2014/main" id="{970FB64F-0B0E-4AF1-8AC9-C3F1643F61EF}"/>
              </a:ext>
            </a:extLst>
          </p:cNvPr>
          <p:cNvSpPr txBox="1"/>
          <p:nvPr/>
        </p:nvSpPr>
        <p:spPr>
          <a:xfrm>
            <a:off x="3988508" y="4351337"/>
            <a:ext cx="380292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2</a:t>
            </a:r>
          </a:p>
        </p:txBody>
      </p:sp>
      <p:sp>
        <p:nvSpPr>
          <p:cNvPr id="38" name="TextBox 15">
            <a:extLst>
              <a:ext uri="{FF2B5EF4-FFF2-40B4-BE49-F238E27FC236}">
                <a16:creationId xmlns:a16="http://schemas.microsoft.com/office/drawing/2014/main" id="{CE8FB6DF-661A-4883-948E-F2F18C9A044D}"/>
              </a:ext>
            </a:extLst>
          </p:cNvPr>
          <p:cNvSpPr txBox="1"/>
          <p:nvPr/>
        </p:nvSpPr>
        <p:spPr>
          <a:xfrm>
            <a:off x="5871302" y="2511704"/>
            <a:ext cx="2679604" cy="263149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 rtl="0" fontAlgn="base"/>
            <a:r>
              <a:rPr lang="es-MX" sz="1100" b="1" i="0" dirty="0">
                <a:solidFill>
                  <a:srgbClr val="000000"/>
                </a:solidFill>
                <a:effectLst/>
                <a:latin typeface="Noto Sans" panose="020B0502040504020204" pitchFamily="34" charset="0"/>
              </a:rPr>
              <a:t>Documentos generales</a:t>
            </a:r>
          </a:p>
          <a:p>
            <a:pPr algn="just" rtl="0" fontAlgn="base"/>
            <a:endParaRPr lang="es-MX" sz="1100" b="1" i="0" dirty="0">
              <a:solidFill>
                <a:srgbClr val="000000"/>
              </a:solidFill>
              <a:effectLst/>
              <a:latin typeface="Noto Sans" panose="020B0502040504020204" pitchFamily="34" charset="0"/>
            </a:endParaRPr>
          </a:p>
          <a:p>
            <a:pPr marL="285750" indent="-285750" algn="just" fontAlgn="base">
              <a:buFont typeface="Arial" panose="020B0604020202020204" pitchFamily="34" charset="0"/>
              <a:buChar char="•"/>
            </a:pPr>
            <a:r>
              <a:rPr lang="es-MX" sz="1100" b="1" i="0" dirty="0">
                <a:solidFill>
                  <a:srgbClr val="000000"/>
                </a:solidFill>
                <a:effectLst/>
                <a:latin typeface="Noto Sans" panose="020B0502040504020204" pitchFamily="34" charset="0"/>
              </a:rPr>
              <a:t>Propuesta en extenso</a:t>
            </a:r>
          </a:p>
          <a:p>
            <a:pPr marL="285750" indent="-285750" algn="just" fontAlgn="base">
              <a:buFont typeface="Arial" panose="020B0604020202020204" pitchFamily="34" charset="0"/>
              <a:buChar char="•"/>
            </a:pPr>
            <a:r>
              <a:rPr lang="es-MX" sz="1100" b="1" i="0" dirty="0">
                <a:solidFill>
                  <a:srgbClr val="000000"/>
                </a:solidFill>
                <a:effectLst/>
                <a:latin typeface="Noto Sans" panose="020B0502040504020204" pitchFamily="34" charset="0"/>
              </a:rPr>
              <a:t>Carta de elección de la institución representante</a:t>
            </a:r>
          </a:p>
          <a:p>
            <a:pPr marL="285750" indent="-285750" algn="just" fontAlgn="base">
              <a:buFont typeface="Arial" panose="020B0604020202020204" pitchFamily="34" charset="0"/>
              <a:buChar char="•"/>
            </a:pPr>
            <a:r>
              <a:rPr lang="es-MX" sz="1100" b="1" i="0" dirty="0">
                <a:solidFill>
                  <a:srgbClr val="000000"/>
                </a:solidFill>
                <a:effectLst/>
                <a:latin typeface="Noto Sans" panose="020B0502040504020204" pitchFamily="34" charset="0"/>
              </a:rPr>
              <a:t>Carta de no adeudo y de no duplicidad de solicitud</a:t>
            </a:r>
          </a:p>
          <a:p>
            <a:pPr marL="285750" indent="-285750" algn="just" rtl="0" fontAlgn="base">
              <a:buFont typeface="Arial" panose="020B0604020202020204" pitchFamily="34" charset="0"/>
              <a:buChar char="•"/>
            </a:pPr>
            <a:r>
              <a:rPr lang="es-MX" sz="1100" b="1" i="0" dirty="0">
                <a:solidFill>
                  <a:srgbClr val="000000"/>
                </a:solidFill>
                <a:effectLst/>
                <a:latin typeface="Noto Sans" panose="020B0502040504020204" pitchFamily="34" charset="0"/>
              </a:rPr>
              <a:t>Aprovechamiento de infraestructura </a:t>
            </a:r>
          </a:p>
          <a:p>
            <a:pPr marL="285750" indent="-285750" algn="just" fontAlgn="base">
              <a:buFont typeface="Arial" panose="020B0604020202020204" pitchFamily="34" charset="0"/>
              <a:buChar char="•"/>
            </a:pPr>
            <a:r>
              <a:rPr lang="es-MX" sz="1100" b="1" i="0" dirty="0">
                <a:solidFill>
                  <a:srgbClr val="000000"/>
                </a:solidFill>
                <a:effectLst/>
                <a:latin typeface="Noto Sans" panose="020B0502040504020204" pitchFamily="34" charset="0"/>
              </a:rPr>
              <a:t>Carta de confidencialidad y manejo de la información</a:t>
            </a:r>
          </a:p>
          <a:p>
            <a:pPr marL="285750" indent="-285750" algn="just" fontAlgn="base">
              <a:buFont typeface="Arial" panose="020B0604020202020204" pitchFamily="34" charset="0"/>
              <a:buChar char="•"/>
            </a:pPr>
            <a:r>
              <a:rPr lang="es-MX" sz="1100" b="1" i="0" dirty="0">
                <a:solidFill>
                  <a:srgbClr val="000000"/>
                </a:solidFill>
                <a:effectLst/>
                <a:latin typeface="Noto Sans" panose="020B0502040504020204" pitchFamily="34" charset="0"/>
              </a:rPr>
              <a:t>Acreditaciones y certificaciones</a:t>
            </a:r>
          </a:p>
          <a:p>
            <a:pPr marL="285750" indent="-285750" algn="just" rtl="0" fontAlgn="base">
              <a:buFont typeface="Arial" panose="020B0604020202020204" pitchFamily="34" charset="0"/>
              <a:buChar char="•"/>
            </a:pPr>
            <a:r>
              <a:rPr lang="es-MX" sz="1100" b="1" i="0">
                <a:solidFill>
                  <a:srgbClr val="000000"/>
                </a:solidFill>
                <a:effectLst/>
                <a:latin typeface="Noto Sans" panose="020B0502040504020204" pitchFamily="34" charset="0"/>
              </a:rPr>
              <a:t>Financiamiento concurrente o complementario (Si aplica)</a:t>
            </a:r>
          </a:p>
          <a:p>
            <a:pPr marL="285750" indent="-285750" algn="just" rtl="0" fontAlgn="base">
              <a:buFont typeface="Arial" panose="020B0604020202020204" pitchFamily="34" charset="0"/>
              <a:buChar char="•"/>
            </a:pPr>
            <a:r>
              <a:rPr lang="es-MX" sz="1100" b="1" i="0">
                <a:solidFill>
                  <a:srgbClr val="000000"/>
                </a:solidFill>
                <a:effectLst/>
                <a:latin typeface="Noto Sans" panose="020B0502040504020204" pitchFamily="34" charset="0"/>
              </a:rPr>
              <a:t>Versión </a:t>
            </a:r>
            <a:r>
              <a:rPr lang="es-MX" sz="1100" b="1" i="0" dirty="0">
                <a:solidFill>
                  <a:srgbClr val="000000"/>
                </a:solidFill>
                <a:effectLst/>
                <a:latin typeface="Noto Sans" panose="020B0502040504020204" pitchFamily="34" charset="0"/>
              </a:rPr>
              <a:t>pública </a:t>
            </a:r>
            <a:r>
              <a:rPr lang="es-MX" sz="1100" b="1" i="0">
                <a:solidFill>
                  <a:srgbClr val="000000"/>
                </a:solidFill>
                <a:effectLst/>
                <a:latin typeface="Noto Sans" panose="020B0502040504020204" pitchFamily="34" charset="0"/>
              </a:rPr>
              <a:t>del proyecto</a:t>
            </a:r>
            <a:endParaRPr lang="es-MX" sz="1100" b="1" i="0" dirty="0">
              <a:solidFill>
                <a:srgbClr val="000000"/>
              </a:solidFill>
              <a:effectLst/>
              <a:latin typeface="Noto Sans" panose="020B0502040504020204" pitchFamily="34" charset="0"/>
            </a:endParaRPr>
          </a:p>
        </p:txBody>
      </p:sp>
      <p:sp>
        <p:nvSpPr>
          <p:cNvPr id="15" name="TextBox 15">
            <a:extLst>
              <a:ext uri="{FF2B5EF4-FFF2-40B4-BE49-F238E27FC236}">
                <a16:creationId xmlns:a16="http://schemas.microsoft.com/office/drawing/2014/main" id="{3956219D-050D-470D-9A71-22F9C16ECAE4}"/>
              </a:ext>
            </a:extLst>
          </p:cNvPr>
          <p:cNvSpPr txBox="1"/>
          <p:nvPr/>
        </p:nvSpPr>
        <p:spPr>
          <a:xfrm>
            <a:off x="8806058" y="1234370"/>
            <a:ext cx="3281323" cy="500136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 rtl="0" fontAlgn="base"/>
            <a:r>
              <a:rPr lang="es-MX" sz="1100" b="1" i="0" dirty="0">
                <a:solidFill>
                  <a:srgbClr val="000000"/>
                </a:solidFill>
                <a:effectLst/>
                <a:latin typeface="Noto Sans" panose="020B0502040504020204" pitchFamily="34" charset="0"/>
              </a:rPr>
              <a:t>Documentos específicos por tipo de proyecto</a:t>
            </a:r>
          </a:p>
          <a:p>
            <a:pPr algn="just" rtl="0" fontAlgn="base"/>
            <a:endParaRPr lang="es-MX" sz="1100" b="1" i="0" dirty="0">
              <a:solidFill>
                <a:srgbClr val="000000"/>
              </a:solidFill>
              <a:effectLst/>
              <a:latin typeface="Noto Sans" panose="020B0502040504020204" pitchFamily="34" charset="0"/>
            </a:endParaRPr>
          </a:p>
          <a:p>
            <a:pPr marL="285750" indent="-285750" algn="just" rtl="0" fontAlgn="base">
              <a:buFont typeface="Wingdings" panose="05000000000000000000" pitchFamily="2" charset="2"/>
              <a:buChar char="Ø"/>
            </a:pPr>
            <a:r>
              <a:rPr lang="es-MX" sz="1100" b="1" i="0" dirty="0">
                <a:solidFill>
                  <a:srgbClr val="000000"/>
                </a:solidFill>
                <a:effectLst/>
                <a:latin typeface="Noto Sans" panose="020B0502040504020204" pitchFamily="34" charset="0"/>
              </a:rPr>
              <a:t>Ciencia y desarrollo de frontera</a:t>
            </a:r>
          </a:p>
          <a:p>
            <a:pPr marL="171450" lvl="3" indent="-171450" algn="just" fontAlgn="base">
              <a:buFont typeface="Arial" panose="020B0604020202020204" pitchFamily="34" charset="0"/>
              <a:buChar char="•"/>
            </a:pPr>
            <a:r>
              <a:rPr lang="es-MX" sz="1100" i="0" dirty="0">
                <a:solidFill>
                  <a:srgbClr val="000000"/>
                </a:solidFill>
                <a:effectLst/>
                <a:latin typeface="Noto Sans" panose="020B0502040504020204" pitchFamily="34" charset="0"/>
              </a:rPr>
              <a:t>Guía de Madurez de la Tecnología (Anexo 1)</a:t>
            </a:r>
          </a:p>
          <a:p>
            <a:pPr marL="171450" lvl="3" indent="-171450" algn="just" fontAlgn="base">
              <a:buFont typeface="Arial" panose="020B0604020202020204" pitchFamily="34" charset="0"/>
              <a:buChar char="•"/>
            </a:pPr>
            <a:r>
              <a:rPr lang="es-MX" sz="1100" i="0" dirty="0">
                <a:solidFill>
                  <a:srgbClr val="000000"/>
                </a:solidFill>
                <a:effectLst/>
                <a:latin typeface="Noto Sans" panose="020B0502040504020204" pitchFamily="34" charset="0"/>
              </a:rPr>
              <a:t>Horizonte de aplicabilidad</a:t>
            </a:r>
          </a:p>
          <a:p>
            <a:pPr marL="171450" lvl="3" indent="-171450" algn="just" fontAlgn="base">
              <a:buFont typeface="Arial" panose="020B0604020202020204" pitchFamily="34" charset="0"/>
              <a:buChar char="•"/>
            </a:pPr>
            <a:r>
              <a:rPr lang="es-MX" sz="1100" i="0" dirty="0">
                <a:solidFill>
                  <a:srgbClr val="000000"/>
                </a:solidFill>
                <a:effectLst/>
                <a:latin typeface="Noto Sans" panose="020B0502040504020204" pitchFamily="34" charset="0"/>
              </a:rPr>
              <a:t>Alianzas estratégicas</a:t>
            </a:r>
          </a:p>
          <a:p>
            <a:pPr marL="171450" lvl="3" indent="-171450" algn="just" fontAlgn="base">
              <a:buFont typeface="Arial" panose="020B0604020202020204" pitchFamily="34" charset="0"/>
              <a:buChar char="•"/>
            </a:pPr>
            <a:r>
              <a:rPr lang="es-MX" sz="1100" i="0" dirty="0">
                <a:solidFill>
                  <a:srgbClr val="000000"/>
                </a:solidFill>
                <a:effectLst/>
                <a:latin typeface="Noto Sans" panose="020B0502040504020204" pitchFamily="34" charset="0"/>
              </a:rPr>
              <a:t>Difusión, divulgación y socialización</a:t>
            </a:r>
          </a:p>
          <a:p>
            <a:pPr marL="171450" lvl="3" indent="-171450" algn="just" fontAlgn="base">
              <a:buFont typeface="Wingdings" panose="05000000000000000000" pitchFamily="2" charset="2"/>
              <a:buChar char="Ø"/>
            </a:pPr>
            <a:endParaRPr lang="es-MX" sz="1100" b="1" i="0" dirty="0">
              <a:solidFill>
                <a:srgbClr val="000000"/>
              </a:solidFill>
              <a:effectLst/>
              <a:latin typeface="Noto Sans" panose="020B0502040504020204" pitchFamily="34" charset="0"/>
            </a:endParaRPr>
          </a:p>
          <a:p>
            <a:pPr marL="285750" indent="-285750" algn="just" rtl="0" fontAlgn="base">
              <a:buFont typeface="Wingdings" panose="05000000000000000000" pitchFamily="2" charset="2"/>
              <a:buChar char="Ø"/>
            </a:pPr>
            <a:r>
              <a:rPr lang="es-MX" sz="1100" b="1" i="0" dirty="0">
                <a:solidFill>
                  <a:srgbClr val="000000"/>
                </a:solidFill>
                <a:effectLst/>
                <a:latin typeface="Noto Sans" panose="020B0502040504020204" pitchFamily="34" charset="0"/>
              </a:rPr>
              <a:t>Maduración tecnológica y mejoramiento de la inventiva (TRL 4-6)</a:t>
            </a:r>
          </a:p>
          <a:p>
            <a:pPr marL="171450" lvl="3" indent="-171450" algn="just" fontAlgn="base">
              <a:buFont typeface="Arial" panose="020B0604020202020204" pitchFamily="34" charset="0"/>
              <a:buChar char="•"/>
            </a:pPr>
            <a:r>
              <a:rPr lang="es-MX" sz="1100" i="0" dirty="0">
                <a:solidFill>
                  <a:srgbClr val="000000"/>
                </a:solidFill>
                <a:effectLst/>
                <a:latin typeface="Noto Sans" panose="020B0502040504020204" pitchFamily="34" charset="0"/>
              </a:rPr>
              <a:t>Guía de Madurez de la Tecnología (Anexo 1)</a:t>
            </a:r>
          </a:p>
          <a:p>
            <a:pPr marL="171450" lvl="3" indent="-171450" algn="just" fontAlgn="base">
              <a:buFont typeface="Arial" panose="020B0604020202020204" pitchFamily="34" charset="0"/>
              <a:buChar char="•"/>
            </a:pPr>
            <a:r>
              <a:rPr lang="es-MX" sz="1100" i="0" dirty="0">
                <a:solidFill>
                  <a:srgbClr val="000000"/>
                </a:solidFill>
                <a:effectLst/>
                <a:latin typeface="Noto Sans" panose="020B0502040504020204" pitchFamily="34" charset="0"/>
              </a:rPr>
              <a:t>Plan de acción para maduración</a:t>
            </a:r>
          </a:p>
          <a:p>
            <a:pPr marL="171450" lvl="3" indent="-171450" algn="just" fontAlgn="base">
              <a:buFont typeface="Arial" panose="020B0604020202020204" pitchFamily="34" charset="0"/>
              <a:buChar char="•"/>
            </a:pPr>
            <a:r>
              <a:rPr lang="es-MX" sz="1100" i="0" dirty="0">
                <a:solidFill>
                  <a:srgbClr val="000000"/>
                </a:solidFill>
                <a:effectLst/>
                <a:latin typeface="Noto Sans" panose="020B0502040504020204" pitchFamily="34" charset="0"/>
              </a:rPr>
              <a:t>Mecanismos de protección</a:t>
            </a:r>
          </a:p>
          <a:p>
            <a:pPr marL="171450" lvl="3" indent="-171450" algn="just" fontAlgn="base">
              <a:buFont typeface="Arial" panose="020B0604020202020204" pitchFamily="34" charset="0"/>
              <a:buChar char="•"/>
            </a:pPr>
            <a:r>
              <a:rPr lang="es-MX" sz="1100" i="0" dirty="0">
                <a:solidFill>
                  <a:srgbClr val="000000"/>
                </a:solidFill>
                <a:effectLst/>
                <a:latin typeface="Noto Sans" panose="020B0502040504020204" pitchFamily="34" charset="0"/>
              </a:rPr>
              <a:t>Requisitos regulatorios</a:t>
            </a:r>
          </a:p>
          <a:p>
            <a:pPr marL="171450" lvl="3" indent="-171450" algn="just" fontAlgn="base">
              <a:buFont typeface="Arial" panose="020B0604020202020204" pitchFamily="34" charset="0"/>
              <a:buChar char="•"/>
            </a:pPr>
            <a:r>
              <a:rPr lang="es-MX" sz="1100" dirty="0">
                <a:latin typeface="Noto Sans" panose="020B0502040504020204" pitchFamily="34" charset="0"/>
              </a:rPr>
              <a:t>Plan de transferencia</a:t>
            </a:r>
            <a:endParaRPr lang="es-MX" sz="1100" i="0" dirty="0">
              <a:solidFill>
                <a:srgbClr val="000000"/>
              </a:solidFill>
              <a:effectLst/>
              <a:latin typeface="Noto Sans" panose="020B0502040504020204" pitchFamily="34" charset="0"/>
            </a:endParaRPr>
          </a:p>
          <a:p>
            <a:pPr algn="just" rtl="0" fontAlgn="base"/>
            <a:endParaRPr lang="es-MX" sz="1100" b="1" i="0" dirty="0">
              <a:solidFill>
                <a:srgbClr val="000000"/>
              </a:solidFill>
              <a:effectLst/>
              <a:latin typeface="Noto Sans" panose="020B0502040504020204" pitchFamily="34" charset="0"/>
            </a:endParaRPr>
          </a:p>
          <a:p>
            <a:pPr marL="285750" indent="-285750" algn="just" rtl="0" fontAlgn="base">
              <a:buFont typeface="Wingdings" panose="05000000000000000000" pitchFamily="2" charset="2"/>
              <a:buChar char="Ø"/>
            </a:pPr>
            <a:r>
              <a:rPr lang="es-MX" sz="1100" b="1" i="0" dirty="0">
                <a:solidFill>
                  <a:srgbClr val="000000"/>
                </a:solidFill>
                <a:effectLst/>
                <a:latin typeface="Noto Sans" panose="020B0502040504020204" pitchFamily="34" charset="0"/>
              </a:rPr>
              <a:t>Maduración final de la tecnología, escalamiento y/o transferencia tecnológica</a:t>
            </a:r>
            <a:r>
              <a:rPr lang="es-MX" sz="1100" b="1" dirty="0">
                <a:latin typeface="Noto Sans" panose="020B0502040504020204" pitchFamily="34" charset="0"/>
              </a:rPr>
              <a:t> (TRL 6-9)</a:t>
            </a:r>
            <a:endParaRPr lang="es-MX" sz="1100" b="1" i="0" dirty="0">
              <a:solidFill>
                <a:srgbClr val="000000"/>
              </a:solidFill>
              <a:effectLst/>
              <a:latin typeface="Noto Sans" panose="020B0502040504020204" pitchFamily="34" charset="0"/>
            </a:endParaRPr>
          </a:p>
          <a:p>
            <a:pPr marL="171450" lvl="3" indent="-171450" algn="just" fontAlgn="base">
              <a:buFont typeface="Arial" panose="020B0604020202020204" pitchFamily="34" charset="0"/>
              <a:buChar char="•"/>
            </a:pPr>
            <a:endParaRPr lang="es-MX" sz="1100" i="0" dirty="0">
              <a:solidFill>
                <a:srgbClr val="000000"/>
              </a:solidFill>
              <a:effectLst/>
              <a:latin typeface="Noto Sans" panose="020B0502040504020204" pitchFamily="34" charset="0"/>
            </a:endParaRPr>
          </a:p>
          <a:p>
            <a:pPr marL="171450" lvl="3" indent="-171450" algn="just" fontAlgn="base">
              <a:buFont typeface="Arial" panose="020B0604020202020204" pitchFamily="34" charset="0"/>
              <a:buChar char="•"/>
            </a:pPr>
            <a:r>
              <a:rPr lang="es-MX" sz="1100" i="0" dirty="0">
                <a:solidFill>
                  <a:srgbClr val="000000"/>
                </a:solidFill>
                <a:effectLst/>
                <a:latin typeface="Noto Sans" panose="020B0502040504020204" pitchFamily="34" charset="0"/>
              </a:rPr>
              <a:t>Guía de Madurez de la Tecnología (Anexo 1)</a:t>
            </a:r>
          </a:p>
          <a:p>
            <a:pPr marL="171450" lvl="3" indent="-171450" algn="just" fontAlgn="base">
              <a:buFont typeface="Arial" panose="020B0604020202020204" pitchFamily="34" charset="0"/>
              <a:buChar char="•"/>
            </a:pPr>
            <a:r>
              <a:rPr lang="es-MX" sz="1100" i="0" dirty="0">
                <a:solidFill>
                  <a:srgbClr val="000000"/>
                </a:solidFill>
                <a:effectLst/>
                <a:latin typeface="Noto Sans" panose="020B0502040504020204" pitchFamily="34" charset="0"/>
              </a:rPr>
              <a:t>Plan de acción y escalamiento</a:t>
            </a:r>
          </a:p>
          <a:p>
            <a:pPr marL="171450" lvl="3" indent="-171450" algn="just" fontAlgn="base">
              <a:buFont typeface="Arial" panose="020B0604020202020204" pitchFamily="34" charset="0"/>
              <a:buChar char="•"/>
            </a:pPr>
            <a:r>
              <a:rPr lang="es-MX" sz="1100" dirty="0">
                <a:latin typeface="Noto Sans" panose="020B0502040504020204" pitchFamily="34" charset="0"/>
              </a:rPr>
              <a:t>Plan de transferencia (si aplica)</a:t>
            </a:r>
            <a:endParaRPr lang="es-MX" sz="1100" i="0" dirty="0">
              <a:solidFill>
                <a:srgbClr val="000000"/>
              </a:solidFill>
              <a:effectLst/>
              <a:latin typeface="Noto Sans" panose="020B0502040504020204" pitchFamily="34" charset="0"/>
            </a:endParaRPr>
          </a:p>
          <a:p>
            <a:pPr marL="171450" lvl="3" indent="-171450" algn="just" fontAlgn="base">
              <a:buFont typeface="Arial" panose="020B0604020202020204" pitchFamily="34" charset="0"/>
              <a:buChar char="•"/>
            </a:pPr>
            <a:r>
              <a:rPr lang="es-MX" sz="1100" i="0" dirty="0">
                <a:solidFill>
                  <a:srgbClr val="000000"/>
                </a:solidFill>
                <a:effectLst/>
                <a:latin typeface="Noto Sans" panose="020B0502040504020204" pitchFamily="34" charset="0"/>
              </a:rPr>
              <a:t>Protección intelectual y licenciamiento</a:t>
            </a:r>
          </a:p>
          <a:p>
            <a:pPr marL="171450" lvl="3" indent="-171450" algn="just" fontAlgn="base">
              <a:buFont typeface="Arial" panose="020B0604020202020204" pitchFamily="34" charset="0"/>
              <a:buChar char="•"/>
            </a:pPr>
            <a:endParaRPr lang="es-MX" sz="1100" b="1" dirty="0">
              <a:latin typeface="Noto Sans" panose="020B0502040504020204" pitchFamily="34" charset="0"/>
            </a:endParaRPr>
          </a:p>
          <a:p>
            <a:pPr lvl="3" algn="just" fontAlgn="base"/>
            <a:r>
              <a:rPr lang="es-MX" sz="1100" b="1" i="0" dirty="0">
                <a:solidFill>
                  <a:srgbClr val="000000"/>
                </a:solidFill>
                <a:effectLst/>
                <a:latin typeface="Noto Sans" panose="020B0502040504020204" pitchFamily="34" charset="0"/>
              </a:rPr>
              <a:t>Dichos documentos son escritos libres considerando las capacidades en materia de HCTI del beneficiario.</a:t>
            </a:r>
          </a:p>
        </p:txBody>
      </p:sp>
      <p:sp>
        <p:nvSpPr>
          <p:cNvPr id="16" name="TextBox 46">
            <a:extLst>
              <a:ext uri="{FF2B5EF4-FFF2-40B4-BE49-F238E27FC236}">
                <a16:creationId xmlns:a16="http://schemas.microsoft.com/office/drawing/2014/main" id="{1965E578-1407-448B-884A-C05E9A15CEDD}"/>
              </a:ext>
            </a:extLst>
          </p:cNvPr>
          <p:cNvSpPr txBox="1"/>
          <p:nvPr/>
        </p:nvSpPr>
        <p:spPr>
          <a:xfrm>
            <a:off x="3385943" y="5562014"/>
            <a:ext cx="4795254" cy="600164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sz="1100" b="1" dirty="0">
                <a:solidFill>
                  <a:schemeClr val="tx1"/>
                </a:solidFill>
                <a:latin typeface="Montserrat"/>
                <a:cs typeface="Calibri"/>
              </a:rPr>
              <a:t>Nota:</a:t>
            </a:r>
            <a:endParaRPr lang="en-US" sz="1100" dirty="0">
              <a:solidFill>
                <a:schemeClr val="tx1"/>
              </a:solidFill>
              <a:latin typeface="Montserrat"/>
              <a:cs typeface="Calibri"/>
            </a:endParaRPr>
          </a:p>
          <a:p>
            <a:pPr algn="just"/>
            <a:r>
              <a:rPr lang="es-MX" sz="1100" dirty="0">
                <a:solidFill>
                  <a:schemeClr val="tx1"/>
                </a:solidFill>
                <a:latin typeface="Montserrat"/>
                <a:cs typeface="Calibri"/>
              </a:rPr>
              <a:t>En caso de no entregar la documentación completa, la propuesta será improcedente de acuerdo con el numeral 5 de los </a:t>
            </a:r>
            <a:r>
              <a:rPr lang="es-MX" sz="1100" dirty="0" err="1">
                <a:solidFill>
                  <a:schemeClr val="tx1"/>
                </a:solidFill>
                <a:latin typeface="Montserrat"/>
                <a:cs typeface="Calibri"/>
              </a:rPr>
              <a:t>TdR</a:t>
            </a:r>
            <a:r>
              <a:rPr lang="es-MX" sz="1100" dirty="0">
                <a:solidFill>
                  <a:schemeClr val="tx1"/>
                </a:solidFill>
                <a:latin typeface="Montserrat"/>
                <a:cs typeface="Calibri"/>
              </a:rPr>
              <a:t>.</a:t>
            </a:r>
            <a:endParaRPr lang="en-US" sz="1100" dirty="0">
              <a:solidFill>
                <a:schemeClr val="tx1"/>
              </a:solidFill>
              <a:latin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20036323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FFE02FA6-82B8-2B96-9330-591BDE1E6C2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432271" y="361701"/>
            <a:ext cx="5360592" cy="648948"/>
          </a:xfrm>
          <a:prstGeom prst="rect">
            <a:avLst/>
          </a:prstGeom>
        </p:spPr>
      </p:pic>
      <p:sp>
        <p:nvSpPr>
          <p:cNvPr id="12" name="TextBox 15">
            <a:extLst>
              <a:ext uri="{FF2B5EF4-FFF2-40B4-BE49-F238E27FC236}">
                <a16:creationId xmlns:a16="http://schemas.microsoft.com/office/drawing/2014/main" id="{5A0183A0-564B-4BB4-8B00-7B3F5B3DA5E9}"/>
              </a:ext>
            </a:extLst>
          </p:cNvPr>
          <p:cNvSpPr txBox="1"/>
          <p:nvPr/>
        </p:nvSpPr>
        <p:spPr>
          <a:xfrm>
            <a:off x="0" y="574608"/>
            <a:ext cx="6333067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Para el caso de los Documentos específicos por tipo de proyecto, de conformidad con el numeral 4 de los </a:t>
            </a:r>
            <a:r>
              <a:rPr lang="es-MX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TdR</a:t>
            </a:r>
            <a:r>
              <a:rPr lang="es-MX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, deberá considerar lo siguiente:</a:t>
            </a:r>
          </a:p>
        </p:txBody>
      </p:sp>
      <p:sp>
        <p:nvSpPr>
          <p:cNvPr id="48" name="Google Shape;103;p3">
            <a:extLst>
              <a:ext uri="{FF2B5EF4-FFF2-40B4-BE49-F238E27FC236}">
                <a16:creationId xmlns:a16="http://schemas.microsoft.com/office/drawing/2014/main" id="{88FA9809-DDE1-4D66-8034-660124E42B0F}"/>
              </a:ext>
            </a:extLst>
          </p:cNvPr>
          <p:cNvSpPr txBox="1"/>
          <p:nvPr/>
        </p:nvSpPr>
        <p:spPr>
          <a:xfrm>
            <a:off x="1" y="-2915"/>
            <a:ext cx="6197599" cy="4965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91932"/>
              </a:buClr>
              <a:buSzPts val="4400"/>
              <a:buFont typeface="Noto Sans"/>
              <a:buNone/>
            </a:pPr>
            <a:r>
              <a:rPr lang="es-MX" sz="2800" b="1" i="0" u="none" strike="noStrike" cap="none" dirty="0">
                <a:solidFill>
                  <a:srgbClr val="691932"/>
                </a:solidFill>
                <a:latin typeface="Noto Sans"/>
                <a:ea typeface="Noto Sans"/>
                <a:cs typeface="Noto Sans"/>
                <a:sym typeface="Noto Sans"/>
              </a:rPr>
              <a:t>Documentos por tipo de proyecto</a:t>
            </a:r>
            <a:endParaRPr lang="es-MX" sz="3200" b="1" i="0" u="none" strike="noStrike" cap="none" dirty="0">
              <a:solidFill>
                <a:srgbClr val="691932"/>
              </a:solidFill>
              <a:latin typeface="Noto Sans"/>
              <a:ea typeface="Noto Sans"/>
              <a:cs typeface="Noto Sans"/>
              <a:sym typeface="Noto Sans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4337095E-E731-447D-AADD-739320EBC1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18943" y="2087902"/>
            <a:ext cx="4006746" cy="249747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3" name="Arrow: Right 5">
            <a:extLst>
              <a:ext uri="{FF2B5EF4-FFF2-40B4-BE49-F238E27FC236}">
                <a16:creationId xmlns:a16="http://schemas.microsoft.com/office/drawing/2014/main" id="{0CAAECD9-B86D-477F-B8C8-090287A38B69}"/>
              </a:ext>
            </a:extLst>
          </p:cNvPr>
          <p:cNvSpPr/>
          <p:nvPr/>
        </p:nvSpPr>
        <p:spPr>
          <a:xfrm rot="10800000">
            <a:off x="9661363" y="3998262"/>
            <a:ext cx="452355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4" name="TextBox 2">
            <a:extLst>
              <a:ext uri="{FF2B5EF4-FFF2-40B4-BE49-F238E27FC236}">
                <a16:creationId xmlns:a16="http://schemas.microsoft.com/office/drawing/2014/main" id="{F2EF7C75-3964-4D8E-82D6-BDFD9A91B93E}"/>
              </a:ext>
            </a:extLst>
          </p:cNvPr>
          <p:cNvSpPr txBox="1"/>
          <p:nvPr/>
        </p:nvSpPr>
        <p:spPr>
          <a:xfrm>
            <a:off x="9827091" y="4089261"/>
            <a:ext cx="380292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3</a:t>
            </a:r>
          </a:p>
        </p:txBody>
      </p:sp>
      <p:sp>
        <p:nvSpPr>
          <p:cNvPr id="15" name="TextBox 15">
            <a:extLst>
              <a:ext uri="{FF2B5EF4-FFF2-40B4-BE49-F238E27FC236}">
                <a16:creationId xmlns:a16="http://schemas.microsoft.com/office/drawing/2014/main" id="{4F6C676F-199F-4823-B8DC-7E7C5264483B}"/>
              </a:ext>
            </a:extLst>
          </p:cNvPr>
          <p:cNvSpPr txBox="1"/>
          <p:nvPr/>
        </p:nvSpPr>
        <p:spPr>
          <a:xfrm>
            <a:off x="8667858" y="1437895"/>
            <a:ext cx="3079050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Dichos documentos deben ser subidos al sistema dando clic en </a:t>
            </a:r>
            <a:r>
              <a:rPr lang="es-MX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3</a:t>
            </a:r>
            <a:r>
              <a:rPr lang="es-MX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.</a:t>
            </a:r>
          </a:p>
        </p:txBody>
      </p:sp>
      <p:grpSp>
        <p:nvGrpSpPr>
          <p:cNvPr id="16" name="Group 166">
            <a:extLst>
              <a:ext uri="{FF2B5EF4-FFF2-40B4-BE49-F238E27FC236}">
                <a16:creationId xmlns:a16="http://schemas.microsoft.com/office/drawing/2014/main" id="{29329736-379C-4F29-915C-3E5CC0FE41D0}"/>
              </a:ext>
            </a:extLst>
          </p:cNvPr>
          <p:cNvGrpSpPr/>
          <p:nvPr/>
        </p:nvGrpSpPr>
        <p:grpSpPr>
          <a:xfrm>
            <a:off x="195034" y="1214863"/>
            <a:ext cx="1290132" cy="2505768"/>
            <a:chOff x="500634" y="2483530"/>
            <a:chExt cx="1371541" cy="2591948"/>
          </a:xfrm>
        </p:grpSpPr>
        <p:sp>
          <p:nvSpPr>
            <p:cNvPr id="20" name="Pentagon 78">
              <a:extLst>
                <a:ext uri="{FF2B5EF4-FFF2-40B4-BE49-F238E27FC236}">
                  <a16:creationId xmlns:a16="http://schemas.microsoft.com/office/drawing/2014/main" id="{26FCC3B5-633F-436A-8F23-7526F11A8D9F}"/>
                </a:ext>
              </a:extLst>
            </p:cNvPr>
            <p:cNvSpPr/>
            <p:nvPr/>
          </p:nvSpPr>
          <p:spPr>
            <a:xfrm rot="5400000">
              <a:off x="-39476" y="3082881"/>
              <a:ext cx="2495080" cy="1296378"/>
            </a:xfrm>
            <a:prstGeom prst="homePlate">
              <a:avLst>
                <a:gd name="adj" fmla="val 31766"/>
              </a:avLst>
            </a:prstGeom>
            <a:solidFill>
              <a:srgbClr val="691B31"/>
            </a:solidFill>
            <a:ln w="25400" cap="flat" cmpd="sng" algn="ctr">
              <a:noFill/>
              <a:prstDash val="solid"/>
            </a:ln>
            <a:effectLst/>
          </p:spPr>
          <p:txBody>
            <a:bodyPr vert="vert270" lIns="91440" tIns="45720" rIns="91440" bIns="45720" rtlCol="0" anchor="t" anchorCtr="0"/>
            <a:lstStyle/>
            <a:p>
              <a:pPr algn="ctr" defTabSz="457096">
                <a:buClrTx/>
                <a:buFontTx/>
                <a:defRPr/>
              </a:pPr>
              <a:r>
                <a:rPr lang="es-MX" sz="1200" b="1" dirty="0">
                  <a:solidFill>
                    <a:prstClr val="white"/>
                  </a:solidFill>
                  <a:latin typeface="Noto Sans"/>
                  <a:ea typeface="Noto Sans"/>
                  <a:cs typeface="Noto Sans"/>
                </a:rPr>
                <a:t>Ciencia y desarrollo de frontera</a:t>
              </a:r>
              <a:endParaRPr lang="es-MX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oto Sans"/>
                <a:ea typeface="Noto Sans"/>
                <a:cs typeface="Noto Sans"/>
              </a:endParaRPr>
            </a:p>
          </p:txBody>
        </p:sp>
        <p:grpSp>
          <p:nvGrpSpPr>
            <p:cNvPr id="21" name="Group 77">
              <a:extLst>
                <a:ext uri="{FF2B5EF4-FFF2-40B4-BE49-F238E27FC236}">
                  <a16:creationId xmlns:a16="http://schemas.microsoft.com/office/drawing/2014/main" id="{C0297276-7155-4EBD-8ECB-77084B24FB68}"/>
                </a:ext>
              </a:extLst>
            </p:cNvPr>
            <p:cNvGrpSpPr/>
            <p:nvPr/>
          </p:nvGrpSpPr>
          <p:grpSpPr>
            <a:xfrm>
              <a:off x="500634" y="3741461"/>
              <a:ext cx="1371541" cy="1334017"/>
              <a:chOff x="3399205" y="4749895"/>
              <a:chExt cx="1371541" cy="1334017"/>
            </a:xfrm>
            <a:solidFill>
              <a:srgbClr val="EEEEEE"/>
            </a:solidFill>
          </p:grpSpPr>
          <p:sp>
            <p:nvSpPr>
              <p:cNvPr id="22" name="Oval 76">
                <a:extLst>
                  <a:ext uri="{FF2B5EF4-FFF2-40B4-BE49-F238E27FC236}">
                    <a16:creationId xmlns:a16="http://schemas.microsoft.com/office/drawing/2014/main" id="{1E8D04A9-231B-469D-B13C-C10A37BEDB9C}"/>
                  </a:ext>
                </a:extLst>
              </p:cNvPr>
              <p:cNvSpPr/>
              <p:nvPr/>
            </p:nvSpPr>
            <p:spPr>
              <a:xfrm>
                <a:off x="3399205" y="4749895"/>
                <a:ext cx="1371541" cy="1334017"/>
              </a:xfrm>
              <a:prstGeom prst="ellipse">
                <a:avLst/>
              </a:prstGeom>
              <a:grpFill/>
              <a:ln w="25400" cap="flat" cmpd="sng" algn="ctr">
                <a:solidFill>
                  <a:srgbClr val="8B1D3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09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Noto Sans" panose="020B0502040504020204" pitchFamily="34" charset="0"/>
                  <a:ea typeface="Noto Sans" panose="020B0502040504020204" pitchFamily="34" charset="0"/>
                  <a:cs typeface="Noto Sans" panose="020B0502040504020204" pitchFamily="34" charset="0"/>
                </a:endParaRPr>
              </a:p>
            </p:txBody>
          </p:sp>
          <p:sp>
            <p:nvSpPr>
              <p:cNvPr id="23" name="Oval 75">
                <a:extLst>
                  <a:ext uri="{FF2B5EF4-FFF2-40B4-BE49-F238E27FC236}">
                    <a16:creationId xmlns:a16="http://schemas.microsoft.com/office/drawing/2014/main" id="{3AD9AB59-0DB2-461C-85FE-FA38B2A2A0DE}"/>
                  </a:ext>
                </a:extLst>
              </p:cNvPr>
              <p:cNvSpPr/>
              <p:nvPr/>
            </p:nvSpPr>
            <p:spPr>
              <a:xfrm>
                <a:off x="3477615" y="4822340"/>
                <a:ext cx="1216183" cy="1188972"/>
              </a:xfrm>
              <a:prstGeom prst="ellipse">
                <a:avLst/>
              </a:prstGeom>
              <a:grpFill/>
              <a:ln w="5715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09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Noto Sans" panose="020B0502040504020204" pitchFamily="34" charset="0"/>
                  <a:ea typeface="Noto Sans" panose="020B0502040504020204" pitchFamily="34" charset="0"/>
                  <a:cs typeface="Noto Sans" panose="020B0502040504020204" pitchFamily="34" charset="0"/>
                </a:endParaRPr>
              </a:p>
            </p:txBody>
          </p:sp>
        </p:grpSp>
      </p:grpSp>
      <p:sp>
        <p:nvSpPr>
          <p:cNvPr id="17" name="Pentagon 143">
            <a:extLst>
              <a:ext uri="{FF2B5EF4-FFF2-40B4-BE49-F238E27FC236}">
                <a16:creationId xmlns:a16="http://schemas.microsoft.com/office/drawing/2014/main" id="{C0830332-234A-4B83-A917-A84A5B0ED534}"/>
              </a:ext>
            </a:extLst>
          </p:cNvPr>
          <p:cNvSpPr/>
          <p:nvPr/>
        </p:nvSpPr>
        <p:spPr>
          <a:xfrm rot="5400000">
            <a:off x="1438198" y="2883958"/>
            <a:ext cx="1974872" cy="1228500"/>
          </a:xfrm>
          <a:prstGeom prst="homePlate">
            <a:avLst>
              <a:gd name="adj" fmla="val 31766"/>
            </a:avLst>
          </a:prstGeom>
          <a:solidFill>
            <a:srgbClr val="002563"/>
          </a:solidFill>
          <a:ln w="25400" cap="flat" cmpd="sng" algn="ctr">
            <a:noFill/>
            <a:prstDash val="solid"/>
          </a:ln>
          <a:effectLst/>
        </p:spPr>
        <p:txBody>
          <a:bodyPr vert="vert270" lIns="91440" tIns="45720" rIns="91440" bIns="45720" rtlCol="0" anchor="t" anchorCtr="0"/>
          <a:lstStyle/>
          <a:p>
            <a:pPr algn="ctr" defTabSz="457096">
              <a:buClrTx/>
              <a:defRPr/>
            </a:pPr>
            <a:r>
              <a:rPr lang="es-MX" sz="1200" b="1" dirty="0">
                <a:solidFill>
                  <a:prstClr val="white"/>
                </a:solidFill>
                <a:latin typeface="Noto Sans"/>
                <a:ea typeface="Noto Sans"/>
                <a:cs typeface="Noto Sans"/>
              </a:rPr>
              <a:t>Maduración tecnológica y mejoramiento de la inventiva</a:t>
            </a:r>
          </a:p>
          <a:p>
            <a:pPr algn="ctr" defTabSz="457096">
              <a:buClrTx/>
              <a:defRPr/>
            </a:pPr>
            <a:r>
              <a:rPr lang="es-MX" sz="1200" b="1" dirty="0">
                <a:solidFill>
                  <a:prstClr val="white"/>
                </a:solidFill>
                <a:latin typeface="Noto Sans"/>
                <a:ea typeface="Noto Sans"/>
                <a:cs typeface="Noto Sans"/>
              </a:rPr>
              <a:t>(TRL 4-6)</a:t>
            </a:r>
            <a:endParaRPr lang="es-MX" sz="1200" b="1" dirty="0">
              <a:solidFill>
                <a:prstClr val="white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8" name="Pentagon 150">
            <a:extLst>
              <a:ext uri="{FF2B5EF4-FFF2-40B4-BE49-F238E27FC236}">
                <a16:creationId xmlns:a16="http://schemas.microsoft.com/office/drawing/2014/main" id="{A04E8741-A2DA-4F60-8721-854A3E11682E}"/>
              </a:ext>
            </a:extLst>
          </p:cNvPr>
          <p:cNvSpPr/>
          <p:nvPr/>
        </p:nvSpPr>
        <p:spPr>
          <a:xfrm rot="5400000">
            <a:off x="2598858" y="4690184"/>
            <a:ext cx="2646794" cy="1146862"/>
          </a:xfrm>
          <a:prstGeom prst="homePlate">
            <a:avLst>
              <a:gd name="adj" fmla="val 31766"/>
            </a:avLst>
          </a:prstGeom>
          <a:solidFill>
            <a:srgbClr val="245C4F"/>
          </a:solidFill>
          <a:ln w="25400" cap="flat" cmpd="sng" algn="ctr">
            <a:noFill/>
            <a:prstDash val="solid"/>
          </a:ln>
          <a:effectLst/>
        </p:spPr>
        <p:txBody>
          <a:bodyPr vert="vert270" lIns="91440" tIns="45720" rIns="91440" bIns="45720" rtlCol="0" anchor="t" anchorCtr="0"/>
          <a:lstStyle/>
          <a:p>
            <a:pPr algn="ctr" defTabSz="457096">
              <a:defRPr/>
            </a:pPr>
            <a:r>
              <a:rPr lang="es-MX" sz="1200" b="1" dirty="0">
                <a:solidFill>
                  <a:prstClr val="white"/>
                </a:solidFill>
                <a:latin typeface="Noto Sans"/>
                <a:ea typeface="Noto Sans"/>
                <a:cs typeface="Noto Sans"/>
              </a:rPr>
              <a:t>Maduración final de tecnologías, transferencia tecnológica y/o escalamiento(TRL 7-9)</a:t>
            </a:r>
          </a:p>
        </p:txBody>
      </p:sp>
      <p:sp>
        <p:nvSpPr>
          <p:cNvPr id="24" name="Oval 76">
            <a:extLst>
              <a:ext uri="{FF2B5EF4-FFF2-40B4-BE49-F238E27FC236}">
                <a16:creationId xmlns:a16="http://schemas.microsoft.com/office/drawing/2014/main" id="{F95B090F-F9D6-400E-90FA-C88A501004E4}"/>
              </a:ext>
            </a:extLst>
          </p:cNvPr>
          <p:cNvSpPr/>
          <p:nvPr/>
        </p:nvSpPr>
        <p:spPr>
          <a:xfrm>
            <a:off x="1779129" y="3591568"/>
            <a:ext cx="1290132" cy="1289664"/>
          </a:xfrm>
          <a:prstGeom prst="ellipse">
            <a:avLst/>
          </a:prstGeom>
          <a:solidFill>
            <a:srgbClr val="EEEEEE"/>
          </a:solidFill>
          <a:ln w="25400" cap="flat" cmpd="sng" algn="ctr">
            <a:solidFill>
              <a:srgbClr val="002563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09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25" name="Oval 75">
            <a:extLst>
              <a:ext uri="{FF2B5EF4-FFF2-40B4-BE49-F238E27FC236}">
                <a16:creationId xmlns:a16="http://schemas.microsoft.com/office/drawing/2014/main" id="{615AEEDD-FEEF-46C2-8778-485B310E0324}"/>
              </a:ext>
            </a:extLst>
          </p:cNvPr>
          <p:cNvSpPr/>
          <p:nvPr/>
        </p:nvSpPr>
        <p:spPr>
          <a:xfrm>
            <a:off x="1852885" y="3661610"/>
            <a:ext cx="1143995" cy="1149442"/>
          </a:xfrm>
          <a:prstGeom prst="ellipse">
            <a:avLst/>
          </a:prstGeom>
          <a:solidFill>
            <a:srgbClr val="EEEEEE"/>
          </a:solidFill>
          <a:ln w="5715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09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26" name="Oval 76">
            <a:extLst>
              <a:ext uri="{FF2B5EF4-FFF2-40B4-BE49-F238E27FC236}">
                <a16:creationId xmlns:a16="http://schemas.microsoft.com/office/drawing/2014/main" id="{7008360A-9EA7-466C-B483-AC263B33EED6}"/>
              </a:ext>
            </a:extLst>
          </p:cNvPr>
          <p:cNvSpPr/>
          <p:nvPr/>
        </p:nvSpPr>
        <p:spPr>
          <a:xfrm>
            <a:off x="3257064" y="5524036"/>
            <a:ext cx="1290132" cy="1289664"/>
          </a:xfrm>
          <a:prstGeom prst="ellipse">
            <a:avLst/>
          </a:prstGeom>
          <a:solidFill>
            <a:srgbClr val="EEEEEE"/>
          </a:solidFill>
          <a:ln w="25400" cap="flat" cmpd="sng" algn="ctr">
            <a:solidFill>
              <a:srgbClr val="245C4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09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27" name="Oval 75">
            <a:extLst>
              <a:ext uri="{FF2B5EF4-FFF2-40B4-BE49-F238E27FC236}">
                <a16:creationId xmlns:a16="http://schemas.microsoft.com/office/drawing/2014/main" id="{043EAB47-E5A4-445B-9936-B818AAE888F7}"/>
              </a:ext>
            </a:extLst>
          </p:cNvPr>
          <p:cNvSpPr/>
          <p:nvPr/>
        </p:nvSpPr>
        <p:spPr>
          <a:xfrm>
            <a:off x="3330820" y="5594078"/>
            <a:ext cx="1143995" cy="1149442"/>
          </a:xfrm>
          <a:prstGeom prst="ellipse">
            <a:avLst/>
          </a:prstGeom>
          <a:solidFill>
            <a:srgbClr val="EEEEEE"/>
          </a:solidFill>
          <a:ln w="5715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09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pic>
        <p:nvPicPr>
          <p:cNvPr id="28" name="Gráfico 27" descr="Microscopio con relleno sólido">
            <a:extLst>
              <a:ext uri="{FF2B5EF4-FFF2-40B4-BE49-F238E27FC236}">
                <a16:creationId xmlns:a16="http://schemas.microsoft.com/office/drawing/2014/main" id="{7804E2A5-BEB8-4D21-9A78-B807593CDE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28420" y="2701866"/>
            <a:ext cx="634775" cy="634775"/>
          </a:xfrm>
          <a:prstGeom prst="rect">
            <a:avLst/>
          </a:prstGeom>
        </p:spPr>
      </p:pic>
      <p:sp>
        <p:nvSpPr>
          <p:cNvPr id="29" name="Google Shape;9941;p62">
            <a:extLst>
              <a:ext uri="{FF2B5EF4-FFF2-40B4-BE49-F238E27FC236}">
                <a16:creationId xmlns:a16="http://schemas.microsoft.com/office/drawing/2014/main" id="{B06137AE-357F-4A73-8630-8EB4D99B4737}"/>
              </a:ext>
            </a:extLst>
          </p:cNvPr>
          <p:cNvSpPr/>
          <p:nvPr/>
        </p:nvSpPr>
        <p:spPr>
          <a:xfrm>
            <a:off x="2145135" y="3939482"/>
            <a:ext cx="571558" cy="527049"/>
          </a:xfrm>
          <a:custGeom>
            <a:avLst/>
            <a:gdLst/>
            <a:ahLst/>
            <a:cxnLst/>
            <a:rect l="l" t="t" r="r" b="b"/>
            <a:pathLst>
              <a:path w="11910" h="11847" extrusionOk="0">
                <a:moveTo>
                  <a:pt x="6365" y="662"/>
                </a:moveTo>
                <a:lnTo>
                  <a:pt x="6522" y="1513"/>
                </a:lnTo>
                <a:cubicBezTo>
                  <a:pt x="6554" y="1702"/>
                  <a:pt x="6617" y="1765"/>
                  <a:pt x="6774" y="1797"/>
                </a:cubicBezTo>
                <a:cubicBezTo>
                  <a:pt x="7342" y="1923"/>
                  <a:pt x="7814" y="2112"/>
                  <a:pt x="8287" y="2427"/>
                </a:cubicBezTo>
                <a:cubicBezTo>
                  <a:pt x="8350" y="2474"/>
                  <a:pt x="8421" y="2498"/>
                  <a:pt x="8488" y="2498"/>
                </a:cubicBezTo>
                <a:cubicBezTo>
                  <a:pt x="8554" y="2498"/>
                  <a:pt x="8618" y="2474"/>
                  <a:pt x="8665" y="2427"/>
                </a:cubicBezTo>
                <a:lnTo>
                  <a:pt x="9389" y="1923"/>
                </a:lnTo>
                <a:lnTo>
                  <a:pt x="9925" y="2490"/>
                </a:lnTo>
                <a:lnTo>
                  <a:pt x="9421" y="3183"/>
                </a:lnTo>
                <a:cubicBezTo>
                  <a:pt x="9358" y="3309"/>
                  <a:pt x="9358" y="3466"/>
                  <a:pt x="9421" y="3592"/>
                </a:cubicBezTo>
                <a:cubicBezTo>
                  <a:pt x="9736" y="4065"/>
                  <a:pt x="9925" y="4537"/>
                  <a:pt x="10051" y="5073"/>
                </a:cubicBezTo>
                <a:cubicBezTo>
                  <a:pt x="10082" y="5231"/>
                  <a:pt x="10209" y="5294"/>
                  <a:pt x="10335" y="5357"/>
                </a:cubicBezTo>
                <a:lnTo>
                  <a:pt x="11185" y="5514"/>
                </a:lnTo>
                <a:lnTo>
                  <a:pt x="11185" y="6302"/>
                </a:lnTo>
                <a:lnTo>
                  <a:pt x="10335" y="6459"/>
                </a:lnTo>
                <a:cubicBezTo>
                  <a:pt x="10177" y="6491"/>
                  <a:pt x="10082" y="6585"/>
                  <a:pt x="10051" y="6743"/>
                </a:cubicBezTo>
                <a:cubicBezTo>
                  <a:pt x="9925" y="7278"/>
                  <a:pt x="9736" y="7751"/>
                  <a:pt x="9421" y="8224"/>
                </a:cubicBezTo>
                <a:cubicBezTo>
                  <a:pt x="9358" y="8350"/>
                  <a:pt x="9358" y="8507"/>
                  <a:pt x="9421" y="8633"/>
                </a:cubicBezTo>
                <a:lnTo>
                  <a:pt x="9925" y="9326"/>
                </a:lnTo>
                <a:lnTo>
                  <a:pt x="9389" y="9893"/>
                </a:lnTo>
                <a:lnTo>
                  <a:pt x="8665" y="9358"/>
                </a:lnTo>
                <a:cubicBezTo>
                  <a:pt x="8618" y="9326"/>
                  <a:pt x="8554" y="9310"/>
                  <a:pt x="8488" y="9310"/>
                </a:cubicBezTo>
                <a:cubicBezTo>
                  <a:pt x="8421" y="9310"/>
                  <a:pt x="8350" y="9326"/>
                  <a:pt x="8287" y="9358"/>
                </a:cubicBezTo>
                <a:cubicBezTo>
                  <a:pt x="7814" y="9673"/>
                  <a:pt x="7342" y="9893"/>
                  <a:pt x="6774" y="9988"/>
                </a:cubicBezTo>
                <a:cubicBezTo>
                  <a:pt x="6617" y="10051"/>
                  <a:pt x="6554" y="10145"/>
                  <a:pt x="6522" y="10271"/>
                </a:cubicBezTo>
                <a:lnTo>
                  <a:pt x="6365" y="11153"/>
                </a:lnTo>
                <a:lnTo>
                  <a:pt x="5577" y="11153"/>
                </a:lnTo>
                <a:lnTo>
                  <a:pt x="5420" y="10271"/>
                </a:lnTo>
                <a:cubicBezTo>
                  <a:pt x="5357" y="10114"/>
                  <a:pt x="5294" y="10051"/>
                  <a:pt x="5136" y="9988"/>
                </a:cubicBezTo>
                <a:cubicBezTo>
                  <a:pt x="4569" y="9893"/>
                  <a:pt x="4097" y="9673"/>
                  <a:pt x="3624" y="9358"/>
                </a:cubicBezTo>
                <a:cubicBezTo>
                  <a:pt x="3561" y="9326"/>
                  <a:pt x="3498" y="9310"/>
                  <a:pt x="3435" y="9310"/>
                </a:cubicBezTo>
                <a:cubicBezTo>
                  <a:pt x="3372" y="9310"/>
                  <a:pt x="3309" y="9326"/>
                  <a:pt x="3246" y="9358"/>
                </a:cubicBezTo>
                <a:lnTo>
                  <a:pt x="2521" y="9893"/>
                </a:lnTo>
                <a:lnTo>
                  <a:pt x="1986" y="9326"/>
                </a:lnTo>
                <a:lnTo>
                  <a:pt x="2490" y="8633"/>
                </a:lnTo>
                <a:cubicBezTo>
                  <a:pt x="2584" y="8507"/>
                  <a:pt x="2584" y="8350"/>
                  <a:pt x="2490" y="8224"/>
                </a:cubicBezTo>
                <a:cubicBezTo>
                  <a:pt x="2175" y="7751"/>
                  <a:pt x="1986" y="7278"/>
                  <a:pt x="1860" y="6743"/>
                </a:cubicBezTo>
                <a:cubicBezTo>
                  <a:pt x="1828" y="6585"/>
                  <a:pt x="1702" y="6491"/>
                  <a:pt x="1576" y="6459"/>
                </a:cubicBezTo>
                <a:lnTo>
                  <a:pt x="726" y="6302"/>
                </a:lnTo>
                <a:lnTo>
                  <a:pt x="726" y="5514"/>
                </a:lnTo>
                <a:lnTo>
                  <a:pt x="1576" y="5357"/>
                </a:lnTo>
                <a:cubicBezTo>
                  <a:pt x="1734" y="5325"/>
                  <a:pt x="1828" y="5231"/>
                  <a:pt x="1860" y="5073"/>
                </a:cubicBezTo>
                <a:cubicBezTo>
                  <a:pt x="1986" y="4506"/>
                  <a:pt x="2175" y="4065"/>
                  <a:pt x="2490" y="3592"/>
                </a:cubicBezTo>
                <a:cubicBezTo>
                  <a:pt x="2584" y="3466"/>
                  <a:pt x="2584" y="3309"/>
                  <a:pt x="2490" y="3183"/>
                </a:cubicBezTo>
                <a:lnTo>
                  <a:pt x="1986" y="2490"/>
                </a:lnTo>
                <a:lnTo>
                  <a:pt x="2521" y="1923"/>
                </a:lnTo>
                <a:lnTo>
                  <a:pt x="3246" y="2427"/>
                </a:lnTo>
                <a:cubicBezTo>
                  <a:pt x="3309" y="2474"/>
                  <a:pt x="3372" y="2498"/>
                  <a:pt x="3435" y="2498"/>
                </a:cubicBezTo>
                <a:cubicBezTo>
                  <a:pt x="3498" y="2498"/>
                  <a:pt x="3561" y="2474"/>
                  <a:pt x="3624" y="2427"/>
                </a:cubicBezTo>
                <a:cubicBezTo>
                  <a:pt x="4097" y="2112"/>
                  <a:pt x="4569" y="1923"/>
                  <a:pt x="5136" y="1797"/>
                </a:cubicBezTo>
                <a:cubicBezTo>
                  <a:pt x="5294" y="1765"/>
                  <a:pt x="5357" y="1639"/>
                  <a:pt x="5420" y="1513"/>
                </a:cubicBezTo>
                <a:lnTo>
                  <a:pt x="5577" y="662"/>
                </a:lnTo>
                <a:close/>
                <a:moveTo>
                  <a:pt x="5262" y="1"/>
                </a:moveTo>
                <a:cubicBezTo>
                  <a:pt x="5073" y="1"/>
                  <a:pt x="4916" y="127"/>
                  <a:pt x="4884" y="284"/>
                </a:cubicBezTo>
                <a:lnTo>
                  <a:pt x="4727" y="1166"/>
                </a:lnTo>
                <a:cubicBezTo>
                  <a:pt x="4254" y="1292"/>
                  <a:pt x="3813" y="1481"/>
                  <a:pt x="3435" y="1734"/>
                </a:cubicBezTo>
                <a:lnTo>
                  <a:pt x="2679" y="1229"/>
                </a:lnTo>
                <a:cubicBezTo>
                  <a:pt x="2610" y="1174"/>
                  <a:pt x="2541" y="1149"/>
                  <a:pt x="2474" y="1149"/>
                </a:cubicBezTo>
                <a:cubicBezTo>
                  <a:pt x="2389" y="1149"/>
                  <a:pt x="2309" y="1190"/>
                  <a:pt x="2238" y="1261"/>
                </a:cubicBezTo>
                <a:lnTo>
                  <a:pt x="1261" y="2238"/>
                </a:lnTo>
                <a:cubicBezTo>
                  <a:pt x="1135" y="2364"/>
                  <a:pt x="1135" y="2553"/>
                  <a:pt x="1230" y="2679"/>
                </a:cubicBezTo>
                <a:lnTo>
                  <a:pt x="1734" y="3435"/>
                </a:lnTo>
                <a:cubicBezTo>
                  <a:pt x="1513" y="3813"/>
                  <a:pt x="1324" y="4254"/>
                  <a:pt x="1198" y="4726"/>
                </a:cubicBezTo>
                <a:lnTo>
                  <a:pt x="284" y="4884"/>
                </a:lnTo>
                <a:cubicBezTo>
                  <a:pt x="127" y="4915"/>
                  <a:pt x="1" y="5042"/>
                  <a:pt x="1" y="5231"/>
                </a:cubicBezTo>
                <a:lnTo>
                  <a:pt x="1" y="6617"/>
                </a:lnTo>
                <a:cubicBezTo>
                  <a:pt x="64" y="6774"/>
                  <a:pt x="158" y="6932"/>
                  <a:pt x="316" y="6963"/>
                </a:cubicBezTo>
                <a:lnTo>
                  <a:pt x="1230" y="7121"/>
                </a:lnTo>
                <a:cubicBezTo>
                  <a:pt x="1356" y="7593"/>
                  <a:pt x="1545" y="8034"/>
                  <a:pt x="1797" y="8413"/>
                </a:cubicBezTo>
                <a:lnTo>
                  <a:pt x="1261" y="9169"/>
                </a:lnTo>
                <a:cubicBezTo>
                  <a:pt x="1167" y="9295"/>
                  <a:pt x="1198" y="9484"/>
                  <a:pt x="1324" y="9610"/>
                </a:cubicBezTo>
                <a:lnTo>
                  <a:pt x="2301" y="10586"/>
                </a:lnTo>
                <a:cubicBezTo>
                  <a:pt x="2368" y="10654"/>
                  <a:pt x="2454" y="10685"/>
                  <a:pt x="2533" y="10685"/>
                </a:cubicBezTo>
                <a:cubicBezTo>
                  <a:pt x="2602" y="10685"/>
                  <a:pt x="2666" y="10662"/>
                  <a:pt x="2710" y="10618"/>
                </a:cubicBezTo>
                <a:lnTo>
                  <a:pt x="3466" y="10114"/>
                </a:lnTo>
                <a:cubicBezTo>
                  <a:pt x="3876" y="10366"/>
                  <a:pt x="4286" y="10555"/>
                  <a:pt x="4790" y="10681"/>
                </a:cubicBezTo>
                <a:lnTo>
                  <a:pt x="4947" y="11563"/>
                </a:lnTo>
                <a:cubicBezTo>
                  <a:pt x="4979" y="11721"/>
                  <a:pt x="5105" y="11847"/>
                  <a:pt x="5294" y="11847"/>
                </a:cubicBezTo>
                <a:lnTo>
                  <a:pt x="6680" y="11847"/>
                </a:lnTo>
                <a:cubicBezTo>
                  <a:pt x="6837" y="11847"/>
                  <a:pt x="6995" y="11721"/>
                  <a:pt x="7027" y="11563"/>
                </a:cubicBezTo>
                <a:lnTo>
                  <a:pt x="7184" y="10681"/>
                </a:lnTo>
                <a:cubicBezTo>
                  <a:pt x="7657" y="10555"/>
                  <a:pt x="8098" y="10366"/>
                  <a:pt x="8476" y="10114"/>
                </a:cubicBezTo>
                <a:lnTo>
                  <a:pt x="9232" y="10618"/>
                </a:lnTo>
                <a:cubicBezTo>
                  <a:pt x="9301" y="10673"/>
                  <a:pt x="9370" y="10698"/>
                  <a:pt x="9436" y="10698"/>
                </a:cubicBezTo>
                <a:cubicBezTo>
                  <a:pt x="9521" y="10698"/>
                  <a:pt x="9602" y="10657"/>
                  <a:pt x="9673" y="10586"/>
                </a:cubicBezTo>
                <a:lnTo>
                  <a:pt x="10650" y="9610"/>
                </a:lnTo>
                <a:cubicBezTo>
                  <a:pt x="10776" y="9484"/>
                  <a:pt x="10776" y="9295"/>
                  <a:pt x="10681" y="9169"/>
                </a:cubicBezTo>
                <a:lnTo>
                  <a:pt x="10177" y="8413"/>
                </a:lnTo>
                <a:cubicBezTo>
                  <a:pt x="10398" y="8034"/>
                  <a:pt x="10618" y="7593"/>
                  <a:pt x="10713" y="7121"/>
                </a:cubicBezTo>
                <a:lnTo>
                  <a:pt x="11626" y="6963"/>
                </a:lnTo>
                <a:cubicBezTo>
                  <a:pt x="11784" y="6932"/>
                  <a:pt x="11910" y="6806"/>
                  <a:pt x="11910" y="6617"/>
                </a:cubicBezTo>
                <a:lnTo>
                  <a:pt x="11910" y="5231"/>
                </a:lnTo>
                <a:cubicBezTo>
                  <a:pt x="11910" y="5073"/>
                  <a:pt x="11784" y="4915"/>
                  <a:pt x="11626" y="4884"/>
                </a:cubicBezTo>
                <a:lnTo>
                  <a:pt x="10713" y="4726"/>
                </a:lnTo>
                <a:cubicBezTo>
                  <a:pt x="10618" y="4254"/>
                  <a:pt x="10398" y="3813"/>
                  <a:pt x="10177" y="3403"/>
                </a:cubicBezTo>
                <a:lnTo>
                  <a:pt x="10681" y="2679"/>
                </a:lnTo>
                <a:cubicBezTo>
                  <a:pt x="10807" y="2553"/>
                  <a:pt x="10776" y="2364"/>
                  <a:pt x="10650" y="2238"/>
                </a:cubicBezTo>
                <a:lnTo>
                  <a:pt x="9673" y="1261"/>
                </a:lnTo>
                <a:cubicBezTo>
                  <a:pt x="9605" y="1193"/>
                  <a:pt x="9520" y="1162"/>
                  <a:pt x="9435" y="1162"/>
                </a:cubicBezTo>
                <a:cubicBezTo>
                  <a:pt x="9362" y="1162"/>
                  <a:pt x="9290" y="1186"/>
                  <a:pt x="9232" y="1229"/>
                </a:cubicBezTo>
                <a:lnTo>
                  <a:pt x="8476" y="1734"/>
                </a:lnTo>
                <a:cubicBezTo>
                  <a:pt x="8098" y="1481"/>
                  <a:pt x="7657" y="1292"/>
                  <a:pt x="7184" y="1166"/>
                </a:cubicBezTo>
                <a:lnTo>
                  <a:pt x="6995" y="284"/>
                </a:lnTo>
                <a:cubicBezTo>
                  <a:pt x="6932" y="127"/>
                  <a:pt x="6837" y="1"/>
                  <a:pt x="6617" y="1"/>
                </a:cubicBezTo>
                <a:close/>
              </a:path>
            </a:pathLst>
          </a:custGeom>
          <a:solidFill>
            <a:sysClr val="windowText" lastClr="000000"/>
          </a:solidFill>
          <a:ln>
            <a:solidFill>
              <a:sysClr val="windowText" lastClr="000000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30" name="Google Shape;9940;p62">
            <a:extLst>
              <a:ext uri="{FF2B5EF4-FFF2-40B4-BE49-F238E27FC236}">
                <a16:creationId xmlns:a16="http://schemas.microsoft.com/office/drawing/2014/main" id="{C1E03997-EB98-46AD-AD19-CA75BBC18CFA}"/>
              </a:ext>
            </a:extLst>
          </p:cNvPr>
          <p:cNvSpPr/>
          <p:nvPr/>
        </p:nvSpPr>
        <p:spPr>
          <a:xfrm>
            <a:off x="2288643" y="4065891"/>
            <a:ext cx="284541" cy="273289"/>
          </a:xfrm>
          <a:custGeom>
            <a:avLst/>
            <a:gdLst/>
            <a:ahLst/>
            <a:cxnLst/>
            <a:rect l="l" t="t" r="r" b="b"/>
            <a:pathLst>
              <a:path w="6239" h="6239" extrusionOk="0">
                <a:moveTo>
                  <a:pt x="3119" y="2079"/>
                </a:moveTo>
                <a:cubicBezTo>
                  <a:pt x="3529" y="2079"/>
                  <a:pt x="3844" y="2395"/>
                  <a:pt x="3844" y="2773"/>
                </a:cubicBezTo>
                <a:cubicBezTo>
                  <a:pt x="3844" y="3182"/>
                  <a:pt x="3529" y="3497"/>
                  <a:pt x="3119" y="3497"/>
                </a:cubicBezTo>
                <a:cubicBezTo>
                  <a:pt x="2741" y="3497"/>
                  <a:pt x="2426" y="3182"/>
                  <a:pt x="2426" y="2773"/>
                </a:cubicBezTo>
                <a:cubicBezTo>
                  <a:pt x="2426" y="2395"/>
                  <a:pt x="2741" y="2079"/>
                  <a:pt x="3119" y="2079"/>
                </a:cubicBezTo>
                <a:close/>
                <a:moveTo>
                  <a:pt x="3119" y="725"/>
                </a:moveTo>
                <a:cubicBezTo>
                  <a:pt x="4474" y="725"/>
                  <a:pt x="5577" y="1827"/>
                  <a:pt x="5577" y="3182"/>
                </a:cubicBezTo>
                <a:cubicBezTo>
                  <a:pt x="5577" y="3686"/>
                  <a:pt x="5388" y="4159"/>
                  <a:pt x="5136" y="4537"/>
                </a:cubicBezTo>
                <a:cubicBezTo>
                  <a:pt x="4884" y="4190"/>
                  <a:pt x="4537" y="3907"/>
                  <a:pt x="4191" y="3718"/>
                </a:cubicBezTo>
                <a:cubicBezTo>
                  <a:pt x="4411" y="3497"/>
                  <a:pt x="4537" y="3182"/>
                  <a:pt x="4537" y="2804"/>
                </a:cubicBezTo>
                <a:cubicBezTo>
                  <a:pt x="4537" y="2079"/>
                  <a:pt x="3907" y="1449"/>
                  <a:pt x="3151" y="1449"/>
                </a:cubicBezTo>
                <a:cubicBezTo>
                  <a:pt x="2426" y="1449"/>
                  <a:pt x="1796" y="2079"/>
                  <a:pt x="1796" y="2804"/>
                </a:cubicBezTo>
                <a:cubicBezTo>
                  <a:pt x="1796" y="3182"/>
                  <a:pt x="1891" y="3497"/>
                  <a:pt x="2143" y="3718"/>
                </a:cubicBezTo>
                <a:cubicBezTo>
                  <a:pt x="1733" y="3907"/>
                  <a:pt x="1418" y="4190"/>
                  <a:pt x="1198" y="4537"/>
                </a:cubicBezTo>
                <a:cubicBezTo>
                  <a:pt x="914" y="4159"/>
                  <a:pt x="756" y="3686"/>
                  <a:pt x="756" y="3182"/>
                </a:cubicBezTo>
                <a:cubicBezTo>
                  <a:pt x="662" y="1796"/>
                  <a:pt x="1796" y="725"/>
                  <a:pt x="3119" y="725"/>
                </a:cubicBezTo>
                <a:close/>
                <a:moveTo>
                  <a:pt x="3119" y="4190"/>
                </a:moveTo>
                <a:cubicBezTo>
                  <a:pt x="3749" y="4190"/>
                  <a:pt x="4317" y="4505"/>
                  <a:pt x="4632" y="5041"/>
                </a:cubicBezTo>
                <a:cubicBezTo>
                  <a:pt x="4222" y="5387"/>
                  <a:pt x="3686" y="5577"/>
                  <a:pt x="3119" y="5577"/>
                </a:cubicBezTo>
                <a:cubicBezTo>
                  <a:pt x="2584" y="5577"/>
                  <a:pt x="2017" y="5387"/>
                  <a:pt x="1639" y="5041"/>
                </a:cubicBezTo>
                <a:cubicBezTo>
                  <a:pt x="1954" y="4505"/>
                  <a:pt x="2489" y="4190"/>
                  <a:pt x="3119" y="4190"/>
                </a:cubicBezTo>
                <a:close/>
                <a:moveTo>
                  <a:pt x="3119" y="0"/>
                </a:moveTo>
                <a:cubicBezTo>
                  <a:pt x="1387" y="0"/>
                  <a:pt x="0" y="1418"/>
                  <a:pt x="0" y="3119"/>
                </a:cubicBezTo>
                <a:cubicBezTo>
                  <a:pt x="0" y="4852"/>
                  <a:pt x="1387" y="6238"/>
                  <a:pt x="3119" y="6238"/>
                </a:cubicBezTo>
                <a:cubicBezTo>
                  <a:pt x="4852" y="6238"/>
                  <a:pt x="6238" y="4820"/>
                  <a:pt x="6238" y="3119"/>
                </a:cubicBezTo>
                <a:cubicBezTo>
                  <a:pt x="6238" y="1386"/>
                  <a:pt x="4821" y="0"/>
                  <a:pt x="3119" y="0"/>
                </a:cubicBezTo>
                <a:close/>
              </a:path>
            </a:pathLst>
          </a:custGeom>
          <a:solidFill>
            <a:sysClr val="windowText" lastClr="000000"/>
          </a:solidFill>
          <a:ln>
            <a:solidFill>
              <a:sysClr val="windowText" lastClr="000000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pic>
        <p:nvPicPr>
          <p:cNvPr id="32" name="Gráfico 31" descr="Robot con relleno sólido">
            <a:extLst>
              <a:ext uri="{FF2B5EF4-FFF2-40B4-BE49-F238E27FC236}">
                <a16:creationId xmlns:a16="http://schemas.microsoft.com/office/drawing/2014/main" id="{7B328CED-AE7C-4823-8D20-E1206E528B3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551010" y="5794736"/>
            <a:ext cx="748126" cy="748126"/>
          </a:xfrm>
          <a:prstGeom prst="rect">
            <a:avLst/>
          </a:prstGeom>
        </p:spPr>
      </p:pic>
      <p:sp>
        <p:nvSpPr>
          <p:cNvPr id="33" name="CuadroTexto 32">
            <a:extLst>
              <a:ext uri="{FF2B5EF4-FFF2-40B4-BE49-F238E27FC236}">
                <a16:creationId xmlns:a16="http://schemas.microsoft.com/office/drawing/2014/main" id="{0E4ACA27-E7A2-4FC1-B7CB-08AF937316B1}"/>
              </a:ext>
            </a:extLst>
          </p:cNvPr>
          <p:cNvSpPr txBox="1"/>
          <p:nvPr/>
        </p:nvSpPr>
        <p:spPr>
          <a:xfrm>
            <a:off x="1485166" y="1306200"/>
            <a:ext cx="4466747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1. </a:t>
            </a:r>
            <a:r>
              <a:rPr lang="en-US" sz="120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Documento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que </a:t>
            </a:r>
            <a:r>
              <a:rPr lang="en-US" sz="120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describa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US" sz="120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el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US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Horizonte de </a:t>
            </a:r>
            <a:r>
              <a:rPr lang="en-US" sz="12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Aplicabilidad</a:t>
            </a:r>
            <a:endParaRPr lang="en-US" sz="12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lvl="0"/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2. </a:t>
            </a:r>
            <a:r>
              <a:rPr lang="en-US" sz="120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Documento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que </a:t>
            </a:r>
            <a:r>
              <a:rPr lang="en-US" sz="120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indique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US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las </a:t>
            </a:r>
            <a:r>
              <a:rPr lang="es-MX" sz="1200" b="1" i="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alianzas</a:t>
            </a:r>
            <a:r>
              <a:rPr lang="es-MX" sz="1200" b="0" i="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con agendas y/o proyectos estratégicos </a:t>
            </a:r>
            <a:r>
              <a:rPr lang="es-MX" sz="1200" b="1" i="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de la </a:t>
            </a:r>
            <a:r>
              <a:rPr lang="es-MX" sz="1200" b="1" i="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Secihti</a:t>
            </a:r>
            <a:endParaRPr lang="en-US" sz="1200" b="1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lvl="0"/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3. </a:t>
            </a:r>
            <a:r>
              <a:rPr lang="en-US" sz="120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Documento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que </a:t>
            </a:r>
            <a:r>
              <a:rPr lang="en-US" sz="120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indique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la </a:t>
            </a:r>
            <a:r>
              <a:rPr lang="en-US" sz="12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difusión</a:t>
            </a:r>
            <a:r>
              <a:rPr lang="en-US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y </a:t>
            </a:r>
            <a:r>
              <a:rPr lang="en-US" sz="12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socialización</a:t>
            </a:r>
            <a:r>
              <a:rPr lang="en-US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de los </a:t>
            </a:r>
            <a:r>
              <a:rPr lang="en-US" sz="120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resultados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, y </a:t>
            </a:r>
            <a:r>
              <a:rPr lang="en-US" sz="120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su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US" sz="12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contribución</a:t>
            </a:r>
            <a:r>
              <a:rPr lang="en-US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a </a:t>
            </a:r>
            <a:r>
              <a:rPr lang="en-US" sz="12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programas</a:t>
            </a:r>
            <a:r>
              <a:rPr lang="en-US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US" sz="12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sociales</a:t>
            </a:r>
            <a:endParaRPr lang="en-US" sz="1200" b="1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064639A1-5F81-46CC-A3D9-D7666C798853}"/>
              </a:ext>
            </a:extLst>
          </p:cNvPr>
          <p:cNvSpPr txBox="1"/>
          <p:nvPr/>
        </p:nvSpPr>
        <p:spPr>
          <a:xfrm>
            <a:off x="3101516" y="2486843"/>
            <a:ext cx="4925667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1. Plan para </a:t>
            </a:r>
            <a:r>
              <a:rPr lang="en-US" sz="12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incrementar</a:t>
            </a:r>
            <a:r>
              <a:rPr lang="en-US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US" sz="12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el</a:t>
            </a:r>
            <a:r>
              <a:rPr lang="en-US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TRL </a:t>
            </a:r>
            <a:r>
              <a:rPr lang="en-US" sz="12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inicial</a:t>
            </a:r>
            <a:r>
              <a:rPr lang="en-US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de </a:t>
            </a:r>
            <a:r>
              <a:rPr lang="en-US" sz="120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el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o los </a:t>
            </a:r>
            <a:r>
              <a:rPr lang="en-US" sz="120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desarrollos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, </a:t>
            </a:r>
            <a:r>
              <a:rPr lang="en-US" sz="120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definiendo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US" sz="120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el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TRL </a:t>
            </a:r>
            <a:r>
              <a:rPr lang="en-US" sz="120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objetivo</a:t>
            </a:r>
            <a:endParaRPr lang="en-US" sz="12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lvl="0"/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2. </a:t>
            </a:r>
            <a:r>
              <a:rPr lang="en-US" sz="120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Documento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US" sz="120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donde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se </a:t>
            </a:r>
            <a:r>
              <a:rPr lang="en-US" sz="120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indiquen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los </a:t>
            </a:r>
            <a:r>
              <a:rPr lang="en-US" sz="12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mecanismos</a:t>
            </a:r>
            <a:r>
              <a:rPr lang="en-US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de </a:t>
            </a:r>
            <a:r>
              <a:rPr lang="en-US" sz="12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protección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de la </a:t>
            </a:r>
            <a:r>
              <a:rPr lang="en-US" sz="120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tecnología</a:t>
            </a:r>
            <a:endParaRPr lang="en-US" sz="12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lvl="0"/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3. </a:t>
            </a:r>
            <a:r>
              <a:rPr lang="en-US" sz="120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Documento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US" sz="120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donde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se </a:t>
            </a:r>
            <a:r>
              <a:rPr lang="en-US" sz="120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establezcan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los </a:t>
            </a:r>
            <a:r>
              <a:rPr lang="es-MX" sz="1200" b="1" i="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requisitos regulatorios</a:t>
            </a:r>
            <a:endParaRPr lang="en-US" sz="1200" b="1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lvl="0"/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4. Plan de </a:t>
            </a:r>
            <a:r>
              <a:rPr lang="en-US" sz="12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transferencia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s-MX" sz="1200" b="0" i="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de la o las tecnologías para escalamiento piloto o industrial</a:t>
            </a:r>
            <a:endParaRPr lang="en-US" sz="12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F736D37D-266B-4453-9787-DAE74FE14F19}"/>
              </a:ext>
            </a:extLst>
          </p:cNvPr>
          <p:cNvSpPr txBox="1"/>
          <p:nvPr/>
        </p:nvSpPr>
        <p:spPr>
          <a:xfrm>
            <a:off x="4532186" y="4236331"/>
            <a:ext cx="333232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1. Plan para </a:t>
            </a:r>
            <a:r>
              <a:rPr lang="en-US" sz="12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alcanzar</a:t>
            </a:r>
            <a:r>
              <a:rPr lang="en-US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US" sz="12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el</a:t>
            </a:r>
            <a:r>
              <a:rPr lang="en-US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TRL </a:t>
            </a:r>
            <a:r>
              <a:rPr lang="en-US" sz="12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objetivo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, </a:t>
            </a:r>
            <a:r>
              <a:rPr lang="en-US" sz="120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incluyendo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US" sz="120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el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US" sz="120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escalamiento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de las </a:t>
            </a:r>
            <a:r>
              <a:rPr lang="en-US" sz="120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tecnologías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</a:p>
          <a:p>
            <a:pPr lvl="0"/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2. Plan de </a:t>
            </a:r>
            <a:r>
              <a:rPr lang="en-US" sz="12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escalamiento</a:t>
            </a:r>
            <a:r>
              <a:rPr lang="en-US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industrial 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o de </a:t>
            </a:r>
            <a:r>
              <a:rPr lang="en-US" sz="12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transferencia</a:t>
            </a:r>
            <a:r>
              <a:rPr lang="en-US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de la </a:t>
            </a:r>
            <a:r>
              <a:rPr lang="en-US" sz="12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tecnología</a:t>
            </a:r>
            <a:endParaRPr lang="en-US" sz="1200" b="1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lvl="0"/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3. </a:t>
            </a:r>
            <a:r>
              <a:rPr lang="en-US" sz="120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Documento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que </a:t>
            </a:r>
            <a:r>
              <a:rPr lang="en-US" sz="120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establezca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los </a:t>
            </a:r>
            <a:r>
              <a:rPr lang="en-US" sz="120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mecanismos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de </a:t>
            </a:r>
            <a:r>
              <a:rPr lang="en-US" sz="12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protección</a:t>
            </a:r>
            <a:r>
              <a:rPr lang="en-US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US" sz="12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intelectual</a:t>
            </a:r>
            <a:r>
              <a:rPr lang="en-US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y </a:t>
            </a:r>
            <a:r>
              <a:rPr lang="en-US" sz="12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el</a:t>
            </a:r>
            <a:r>
              <a:rPr lang="en-US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plan de </a:t>
            </a:r>
            <a:r>
              <a:rPr lang="en-US" sz="12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licenciamiento</a:t>
            </a:r>
            <a:r>
              <a:rPr lang="en-US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 </a:t>
            </a:r>
            <a:r>
              <a:rPr lang="en-US" sz="120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usuarios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finales</a:t>
            </a:r>
          </a:p>
        </p:txBody>
      </p:sp>
      <p:sp>
        <p:nvSpPr>
          <p:cNvPr id="31" name="TextBox 15">
            <a:extLst>
              <a:ext uri="{FF2B5EF4-FFF2-40B4-BE49-F238E27FC236}">
                <a16:creationId xmlns:a16="http://schemas.microsoft.com/office/drawing/2014/main" id="{650FBC25-9A35-4ED6-B37A-9A54C8CA4828}"/>
              </a:ext>
            </a:extLst>
          </p:cNvPr>
          <p:cNvSpPr txBox="1"/>
          <p:nvPr/>
        </p:nvSpPr>
        <p:spPr>
          <a:xfrm>
            <a:off x="8168203" y="5293996"/>
            <a:ext cx="3891029" cy="60016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3" algn="just" fontAlgn="base"/>
            <a:r>
              <a:rPr lang="es-MX" sz="1100" b="1" i="0" dirty="0">
                <a:solidFill>
                  <a:srgbClr val="000000"/>
                </a:solidFill>
                <a:effectLst/>
                <a:latin typeface="Noto Sans" panose="020B0502040504020204" pitchFamily="34" charset="0"/>
              </a:rPr>
              <a:t>Dichos documentos son escritos libres considerando las capacidades en materia de HCTI del beneficiario y los alcances del proyecto durante su duración.</a:t>
            </a:r>
          </a:p>
        </p:txBody>
      </p:sp>
    </p:spTree>
    <p:extLst>
      <p:ext uri="{BB962C8B-B14F-4D97-AF65-F5344CB8AC3E}">
        <p14:creationId xmlns:p14="http://schemas.microsoft.com/office/powerpoint/2010/main" val="11859003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FFE02FA6-82B8-2B96-9330-591BDE1E6C2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432271" y="361701"/>
            <a:ext cx="5360592" cy="648948"/>
          </a:xfrm>
          <a:prstGeom prst="rect">
            <a:avLst/>
          </a:prstGeom>
        </p:spPr>
      </p:pic>
      <p:sp>
        <p:nvSpPr>
          <p:cNvPr id="48" name="Google Shape;103;p3">
            <a:extLst>
              <a:ext uri="{FF2B5EF4-FFF2-40B4-BE49-F238E27FC236}">
                <a16:creationId xmlns:a16="http://schemas.microsoft.com/office/drawing/2014/main" id="{88FA9809-DDE1-4D66-8034-660124E42B0F}"/>
              </a:ext>
            </a:extLst>
          </p:cNvPr>
          <p:cNvSpPr txBox="1"/>
          <p:nvPr/>
        </p:nvSpPr>
        <p:spPr>
          <a:xfrm>
            <a:off x="0" y="361701"/>
            <a:ext cx="6197599" cy="4965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91932"/>
              </a:buClr>
              <a:buSzPts val="4400"/>
              <a:buFont typeface="Noto Sans"/>
              <a:buNone/>
            </a:pPr>
            <a:r>
              <a:rPr lang="es-MX" sz="2800" b="1" i="0" u="none" strike="noStrike" cap="none" dirty="0">
                <a:solidFill>
                  <a:srgbClr val="691932"/>
                </a:solidFill>
                <a:latin typeface="Noto Sans"/>
                <a:ea typeface="Noto Sans"/>
                <a:cs typeface="Noto Sans"/>
                <a:sym typeface="Noto Sans"/>
              </a:rPr>
              <a:t>Carta de postulación</a:t>
            </a:r>
            <a:endParaRPr lang="es-MX" sz="3200" b="1" i="0" u="none" strike="noStrike" cap="none" dirty="0">
              <a:solidFill>
                <a:srgbClr val="691932"/>
              </a:solidFill>
              <a:latin typeface="Noto Sans"/>
              <a:ea typeface="Noto Sans"/>
              <a:cs typeface="Noto Sans"/>
              <a:sym typeface="Noto Sans"/>
            </a:endParaRPr>
          </a:p>
        </p:txBody>
      </p:sp>
      <p:sp>
        <p:nvSpPr>
          <p:cNvPr id="31" name="TextBox 15">
            <a:extLst>
              <a:ext uri="{FF2B5EF4-FFF2-40B4-BE49-F238E27FC236}">
                <a16:creationId xmlns:a16="http://schemas.microsoft.com/office/drawing/2014/main" id="{4F8F19A3-3B95-489E-919A-4DB32E43A9EB}"/>
              </a:ext>
            </a:extLst>
          </p:cNvPr>
          <p:cNvSpPr txBox="1"/>
          <p:nvPr/>
        </p:nvSpPr>
        <p:spPr>
          <a:xfrm>
            <a:off x="23811" y="938005"/>
            <a:ext cx="4754880" cy="73866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 continuación se muestran los pasos que el RL debe de seguir para acceder al sistema para realizar la firma digital de la </a:t>
            </a:r>
            <a:r>
              <a:rPr lang="es-MX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Carta de Postulación</a:t>
            </a:r>
            <a:r>
              <a:rPr lang="es-MX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.</a:t>
            </a:r>
          </a:p>
        </p:txBody>
      </p:sp>
      <p:sp>
        <p:nvSpPr>
          <p:cNvPr id="36" name="Google Shape;104;p3">
            <a:extLst>
              <a:ext uri="{FF2B5EF4-FFF2-40B4-BE49-F238E27FC236}">
                <a16:creationId xmlns:a16="http://schemas.microsoft.com/office/drawing/2014/main" id="{2AAB71CE-4C7A-4294-840D-83DD3EF50DCD}"/>
              </a:ext>
            </a:extLst>
          </p:cNvPr>
          <p:cNvSpPr txBox="1"/>
          <p:nvPr/>
        </p:nvSpPr>
        <p:spPr>
          <a:xfrm>
            <a:off x="-30921" y="1680003"/>
            <a:ext cx="4783160" cy="6645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R="0" lvl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ts val="2800"/>
            </a:pPr>
            <a:r>
              <a:rPr lang="es-MX" sz="1600" b="1" dirty="0">
                <a:solidFill>
                  <a:schemeClr val="tx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  <a:sym typeface="Noto Sans"/>
              </a:rPr>
              <a:t>Ingrese a la página principal de SALSA: https://proyectos.secihti.mx/</a:t>
            </a:r>
          </a:p>
        </p:txBody>
      </p:sp>
      <p:pic>
        <p:nvPicPr>
          <p:cNvPr id="38" name="Imagen 37">
            <a:extLst>
              <a:ext uri="{FF2B5EF4-FFF2-40B4-BE49-F238E27FC236}">
                <a16:creationId xmlns:a16="http://schemas.microsoft.com/office/drawing/2014/main" id="{04326416-1B31-4CAA-B896-2F3D5F1186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5477" y="2368511"/>
            <a:ext cx="3553634" cy="167824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9" name="TextBox 15">
            <a:extLst>
              <a:ext uri="{FF2B5EF4-FFF2-40B4-BE49-F238E27FC236}">
                <a16:creationId xmlns:a16="http://schemas.microsoft.com/office/drawing/2014/main" id="{6B9BB4B6-52C4-4C78-9B97-5BFA75180BB5}"/>
              </a:ext>
            </a:extLst>
          </p:cNvPr>
          <p:cNvSpPr txBox="1"/>
          <p:nvPr/>
        </p:nvSpPr>
        <p:spPr>
          <a:xfrm>
            <a:off x="210012" y="4428000"/>
            <a:ext cx="2921998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Ingresa al sistema (</a:t>
            </a:r>
            <a:r>
              <a:rPr lang="es-MX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</a:t>
            </a:r>
            <a:r>
              <a:rPr lang="es-MX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), accede a la plataforma con el correo y contraseña registrado en tu CVU </a:t>
            </a:r>
            <a:r>
              <a:rPr lang="es-MX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(2</a:t>
            </a:r>
            <a:r>
              <a:rPr lang="es-MX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), Inicia sesión </a:t>
            </a:r>
            <a:r>
              <a:rPr lang="es-MX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(3)</a:t>
            </a:r>
          </a:p>
        </p:txBody>
      </p:sp>
      <p:grpSp>
        <p:nvGrpSpPr>
          <p:cNvPr id="40" name="Grupo 39">
            <a:extLst>
              <a:ext uri="{FF2B5EF4-FFF2-40B4-BE49-F238E27FC236}">
                <a16:creationId xmlns:a16="http://schemas.microsoft.com/office/drawing/2014/main" id="{C938E101-2003-4295-8DD2-B65F9BFAC8E4}"/>
              </a:ext>
            </a:extLst>
          </p:cNvPr>
          <p:cNvGrpSpPr/>
          <p:nvPr/>
        </p:nvGrpSpPr>
        <p:grpSpPr>
          <a:xfrm>
            <a:off x="3670960" y="2661893"/>
            <a:ext cx="2981801" cy="4069107"/>
            <a:chOff x="6960060" y="1662700"/>
            <a:chExt cx="2981801" cy="4144548"/>
          </a:xfrm>
        </p:grpSpPr>
        <p:pic>
          <p:nvPicPr>
            <p:cNvPr id="41" name="Imagen 40">
              <a:extLst>
                <a:ext uri="{FF2B5EF4-FFF2-40B4-BE49-F238E27FC236}">
                  <a16:creationId xmlns:a16="http://schemas.microsoft.com/office/drawing/2014/main" id="{671DFE88-E672-4501-985D-871904E989B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960060" y="1662700"/>
              <a:ext cx="2981801" cy="4144548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42" name="Rectangle 8">
              <a:extLst>
                <a:ext uri="{FF2B5EF4-FFF2-40B4-BE49-F238E27FC236}">
                  <a16:creationId xmlns:a16="http://schemas.microsoft.com/office/drawing/2014/main" id="{0A1B3E71-3424-4352-B789-C730E4451026}"/>
                </a:ext>
              </a:extLst>
            </p:cNvPr>
            <p:cNvSpPr/>
            <p:nvPr/>
          </p:nvSpPr>
          <p:spPr>
            <a:xfrm>
              <a:off x="7244632" y="4320660"/>
              <a:ext cx="796707" cy="15272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endParaRPr>
            </a:p>
          </p:txBody>
        </p:sp>
      </p:grpSp>
      <p:sp>
        <p:nvSpPr>
          <p:cNvPr id="44" name="Arrow: Right 5">
            <a:extLst>
              <a:ext uri="{FF2B5EF4-FFF2-40B4-BE49-F238E27FC236}">
                <a16:creationId xmlns:a16="http://schemas.microsoft.com/office/drawing/2014/main" id="{1C1D389E-5967-450A-8A41-41E683434192}"/>
              </a:ext>
            </a:extLst>
          </p:cNvPr>
          <p:cNvSpPr/>
          <p:nvPr/>
        </p:nvSpPr>
        <p:spPr>
          <a:xfrm rot="5400000">
            <a:off x="5797833" y="5968710"/>
            <a:ext cx="476250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45" name="TextBox 2">
            <a:extLst>
              <a:ext uri="{FF2B5EF4-FFF2-40B4-BE49-F238E27FC236}">
                <a16:creationId xmlns:a16="http://schemas.microsoft.com/office/drawing/2014/main" id="{1A68335D-0679-45D7-92C1-054673C92E9B}"/>
              </a:ext>
            </a:extLst>
          </p:cNvPr>
          <p:cNvSpPr txBox="1"/>
          <p:nvPr/>
        </p:nvSpPr>
        <p:spPr>
          <a:xfrm>
            <a:off x="5887390" y="5957607"/>
            <a:ext cx="197084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3</a:t>
            </a:r>
          </a:p>
        </p:txBody>
      </p:sp>
      <p:sp>
        <p:nvSpPr>
          <p:cNvPr id="46" name="Arrow: Right 5">
            <a:extLst>
              <a:ext uri="{FF2B5EF4-FFF2-40B4-BE49-F238E27FC236}">
                <a16:creationId xmlns:a16="http://schemas.microsoft.com/office/drawing/2014/main" id="{CD5DBEA5-EF12-4D1B-8B47-765698F78721}"/>
              </a:ext>
            </a:extLst>
          </p:cNvPr>
          <p:cNvSpPr/>
          <p:nvPr/>
        </p:nvSpPr>
        <p:spPr>
          <a:xfrm rot="8684629">
            <a:off x="2738455" y="3291206"/>
            <a:ext cx="476250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47" name="TextBox 2">
            <a:extLst>
              <a:ext uri="{FF2B5EF4-FFF2-40B4-BE49-F238E27FC236}">
                <a16:creationId xmlns:a16="http://schemas.microsoft.com/office/drawing/2014/main" id="{88FBD358-6BE0-417F-A9FE-064B41A6DB0D}"/>
              </a:ext>
            </a:extLst>
          </p:cNvPr>
          <p:cNvSpPr txBox="1"/>
          <p:nvPr/>
        </p:nvSpPr>
        <p:spPr>
          <a:xfrm>
            <a:off x="2815369" y="3362786"/>
            <a:ext cx="250703" cy="378857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</a:t>
            </a:r>
          </a:p>
        </p:txBody>
      </p:sp>
      <p:sp>
        <p:nvSpPr>
          <p:cNvPr id="51" name="Oval 17">
            <a:extLst>
              <a:ext uri="{FF2B5EF4-FFF2-40B4-BE49-F238E27FC236}">
                <a16:creationId xmlns:a16="http://schemas.microsoft.com/office/drawing/2014/main" id="{B2730F31-F2C1-4140-8168-21C26AB0D7AC}"/>
              </a:ext>
            </a:extLst>
          </p:cNvPr>
          <p:cNvSpPr/>
          <p:nvPr/>
        </p:nvSpPr>
        <p:spPr>
          <a:xfrm>
            <a:off x="4600244" y="4563096"/>
            <a:ext cx="295275" cy="2667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2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60729B5A-08E7-4EB7-9D1C-ABC3F472B5D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95519" y="1033830"/>
            <a:ext cx="4911889" cy="1370598"/>
          </a:xfrm>
          <a:prstGeom prst="rect">
            <a:avLst/>
          </a:prstGeom>
        </p:spPr>
      </p:pic>
      <p:sp>
        <p:nvSpPr>
          <p:cNvPr id="52" name="TextBox 15">
            <a:extLst>
              <a:ext uri="{FF2B5EF4-FFF2-40B4-BE49-F238E27FC236}">
                <a16:creationId xmlns:a16="http://schemas.microsoft.com/office/drawing/2014/main" id="{3EE38602-FD97-4B17-A6BD-BE2197F80FC2}"/>
              </a:ext>
            </a:extLst>
          </p:cNvPr>
          <p:cNvSpPr txBox="1"/>
          <p:nvPr/>
        </p:nvSpPr>
        <p:spPr>
          <a:xfrm>
            <a:off x="9846814" y="1202949"/>
            <a:ext cx="2352449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Selecciona el Rol como Representante Legal (</a:t>
            </a:r>
            <a:r>
              <a:rPr lang="es-MX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4</a:t>
            </a:r>
            <a:r>
              <a:rPr lang="es-MX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 y accede a la solicitud correspondiente (</a:t>
            </a:r>
            <a:r>
              <a:rPr lang="es-MX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5</a:t>
            </a:r>
            <a:r>
              <a:rPr lang="es-MX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).</a:t>
            </a:r>
            <a:endParaRPr lang="es-MX" b="1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53" name="Arrow: Right 5">
            <a:extLst>
              <a:ext uri="{FF2B5EF4-FFF2-40B4-BE49-F238E27FC236}">
                <a16:creationId xmlns:a16="http://schemas.microsoft.com/office/drawing/2014/main" id="{6E0DDF09-714F-49A5-81F5-B1876FA931E4}"/>
              </a:ext>
            </a:extLst>
          </p:cNvPr>
          <p:cNvSpPr/>
          <p:nvPr/>
        </p:nvSpPr>
        <p:spPr>
          <a:xfrm rot="16200000">
            <a:off x="5395946" y="1407770"/>
            <a:ext cx="476250" cy="506638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54" name="TextBox 2">
            <a:extLst>
              <a:ext uri="{FF2B5EF4-FFF2-40B4-BE49-F238E27FC236}">
                <a16:creationId xmlns:a16="http://schemas.microsoft.com/office/drawing/2014/main" id="{4F691FFA-1D0A-4D3D-B349-3348D7793DEB}"/>
              </a:ext>
            </a:extLst>
          </p:cNvPr>
          <p:cNvSpPr txBox="1"/>
          <p:nvPr/>
        </p:nvSpPr>
        <p:spPr>
          <a:xfrm>
            <a:off x="5469466" y="1588864"/>
            <a:ext cx="391437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4</a:t>
            </a:r>
          </a:p>
        </p:txBody>
      </p:sp>
      <p:sp>
        <p:nvSpPr>
          <p:cNvPr id="55" name="Arrow: Right 5">
            <a:extLst>
              <a:ext uri="{FF2B5EF4-FFF2-40B4-BE49-F238E27FC236}">
                <a16:creationId xmlns:a16="http://schemas.microsoft.com/office/drawing/2014/main" id="{7C8DD283-1E30-487E-9370-8CF0337C1EA5}"/>
              </a:ext>
            </a:extLst>
          </p:cNvPr>
          <p:cNvSpPr/>
          <p:nvPr/>
        </p:nvSpPr>
        <p:spPr>
          <a:xfrm rot="16200000">
            <a:off x="9368867" y="2323562"/>
            <a:ext cx="476250" cy="506638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56" name="TextBox 2">
            <a:extLst>
              <a:ext uri="{FF2B5EF4-FFF2-40B4-BE49-F238E27FC236}">
                <a16:creationId xmlns:a16="http://schemas.microsoft.com/office/drawing/2014/main" id="{7E157796-0EF6-402A-9D74-2812FD2D21FB}"/>
              </a:ext>
            </a:extLst>
          </p:cNvPr>
          <p:cNvSpPr txBox="1"/>
          <p:nvPr/>
        </p:nvSpPr>
        <p:spPr>
          <a:xfrm>
            <a:off x="9442387" y="2504656"/>
            <a:ext cx="391437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5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EF5F4B44-31DD-41D8-AFF4-15337C79791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67189" y="2906212"/>
            <a:ext cx="5193256" cy="1537874"/>
          </a:xfrm>
          <a:prstGeom prst="rect">
            <a:avLst/>
          </a:prstGeom>
        </p:spPr>
      </p:pic>
      <p:sp>
        <p:nvSpPr>
          <p:cNvPr id="57" name="TextBox 15">
            <a:extLst>
              <a:ext uri="{FF2B5EF4-FFF2-40B4-BE49-F238E27FC236}">
                <a16:creationId xmlns:a16="http://schemas.microsoft.com/office/drawing/2014/main" id="{4D0C5667-EF91-423F-B1C8-94BBE9853873}"/>
              </a:ext>
            </a:extLst>
          </p:cNvPr>
          <p:cNvSpPr txBox="1"/>
          <p:nvPr/>
        </p:nvSpPr>
        <p:spPr>
          <a:xfrm>
            <a:off x="7191711" y="4773956"/>
            <a:ext cx="4790277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En caso de no tener firma electrónica, regístrala (</a:t>
            </a:r>
            <a:r>
              <a:rPr lang="es-MX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6</a:t>
            </a:r>
            <a:r>
              <a:rPr lang="es-MX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). Si ya cuentas con ella firma la carta (</a:t>
            </a:r>
            <a:r>
              <a:rPr lang="es-MX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7</a:t>
            </a:r>
            <a:r>
              <a:rPr lang="es-MX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).</a:t>
            </a:r>
          </a:p>
        </p:txBody>
      </p:sp>
      <p:sp>
        <p:nvSpPr>
          <p:cNvPr id="26" name="Oval 17">
            <a:extLst>
              <a:ext uri="{FF2B5EF4-FFF2-40B4-BE49-F238E27FC236}">
                <a16:creationId xmlns:a16="http://schemas.microsoft.com/office/drawing/2014/main" id="{6A6CBAE1-CCB5-49D1-93AD-0867D9F8EA2F}"/>
              </a:ext>
            </a:extLst>
          </p:cNvPr>
          <p:cNvSpPr/>
          <p:nvPr/>
        </p:nvSpPr>
        <p:spPr>
          <a:xfrm>
            <a:off x="8207044" y="3020234"/>
            <a:ext cx="295275" cy="2667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6</a:t>
            </a:r>
          </a:p>
        </p:txBody>
      </p:sp>
      <p:sp>
        <p:nvSpPr>
          <p:cNvPr id="27" name="Oval 17">
            <a:extLst>
              <a:ext uri="{FF2B5EF4-FFF2-40B4-BE49-F238E27FC236}">
                <a16:creationId xmlns:a16="http://schemas.microsoft.com/office/drawing/2014/main" id="{F36364A7-6E8D-433B-AC14-37CF8367DDA7}"/>
              </a:ext>
            </a:extLst>
          </p:cNvPr>
          <p:cNvSpPr/>
          <p:nvPr/>
        </p:nvSpPr>
        <p:spPr>
          <a:xfrm>
            <a:off x="11023038" y="3096086"/>
            <a:ext cx="295275" cy="2667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7</a:t>
            </a:r>
          </a:p>
        </p:txBody>
      </p:sp>
      <p:sp>
        <p:nvSpPr>
          <p:cNvPr id="28" name="TextBox 46">
            <a:extLst>
              <a:ext uri="{FF2B5EF4-FFF2-40B4-BE49-F238E27FC236}">
                <a16:creationId xmlns:a16="http://schemas.microsoft.com/office/drawing/2014/main" id="{618879AF-6378-4FA1-A3FD-F269F1E24AE2}"/>
              </a:ext>
            </a:extLst>
          </p:cNvPr>
          <p:cNvSpPr txBox="1"/>
          <p:nvPr/>
        </p:nvSpPr>
        <p:spPr>
          <a:xfrm>
            <a:off x="7869838" y="5479976"/>
            <a:ext cx="3434022" cy="769441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sz="1100" b="1" dirty="0">
                <a:solidFill>
                  <a:schemeClr val="tx1"/>
                </a:solidFill>
                <a:latin typeface="Montserrat"/>
                <a:cs typeface="Calibri"/>
              </a:rPr>
              <a:t>Nota:</a:t>
            </a:r>
          </a:p>
          <a:p>
            <a:pPr algn="just"/>
            <a:endParaRPr lang="en-US" sz="1100" dirty="0">
              <a:solidFill>
                <a:schemeClr val="tx1"/>
              </a:solidFill>
              <a:latin typeface="Montserrat"/>
              <a:cs typeface="Calibri"/>
            </a:endParaRPr>
          </a:p>
          <a:p>
            <a:pPr algn="just"/>
            <a:r>
              <a:rPr lang="es-MX" sz="1100" dirty="0">
                <a:solidFill>
                  <a:schemeClr val="tx1"/>
                </a:solidFill>
                <a:latin typeface="Montserrat"/>
                <a:cs typeface="Calibri"/>
              </a:rPr>
              <a:t>Una vez firmada la carta de postulación, el RT podrá enviar la solicitud a través del sistema</a:t>
            </a:r>
            <a:r>
              <a:rPr lang="es-MX" sz="1100" dirty="0">
                <a:solidFill>
                  <a:srgbClr val="FFFFFF"/>
                </a:solidFill>
                <a:latin typeface="Montserrat"/>
                <a:cs typeface="Calibri"/>
              </a:rPr>
              <a:t>.</a:t>
            </a:r>
            <a:endParaRPr lang="en-US" sz="1100" dirty="0">
              <a:latin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161426854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167643C4-56AF-4279-9DA9-7516F42EF1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1968" y="1217172"/>
            <a:ext cx="3726840" cy="1595848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4FF47BBF-9289-4020-8955-3345798F69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721" y="2121292"/>
            <a:ext cx="1670434" cy="3170581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FFE02FA6-82B8-2B96-9330-591BDE1E6C2F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6432271" y="361701"/>
            <a:ext cx="5360592" cy="648948"/>
          </a:xfrm>
          <a:prstGeom prst="rect">
            <a:avLst/>
          </a:prstGeom>
        </p:spPr>
      </p:pic>
      <p:sp>
        <p:nvSpPr>
          <p:cNvPr id="12" name="TextBox 15">
            <a:extLst>
              <a:ext uri="{FF2B5EF4-FFF2-40B4-BE49-F238E27FC236}">
                <a16:creationId xmlns:a16="http://schemas.microsoft.com/office/drawing/2014/main" id="{5A0183A0-564B-4BB4-8B00-7B3F5B3DA5E9}"/>
              </a:ext>
            </a:extLst>
          </p:cNvPr>
          <p:cNvSpPr txBox="1"/>
          <p:nvPr/>
        </p:nvSpPr>
        <p:spPr>
          <a:xfrm>
            <a:off x="1" y="695822"/>
            <a:ext cx="5360592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En la sección “Envío de la solicitud” (</a:t>
            </a:r>
            <a:r>
              <a:rPr lang="es-MX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</a:t>
            </a:r>
            <a:r>
              <a:rPr lang="es-MX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), de clic en </a:t>
            </a:r>
            <a:r>
              <a:rPr lang="es-MX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2</a:t>
            </a:r>
            <a:r>
              <a:rPr lang="es-MX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.</a:t>
            </a:r>
          </a:p>
        </p:txBody>
      </p:sp>
      <p:sp>
        <p:nvSpPr>
          <p:cNvPr id="48" name="Google Shape;103;p3">
            <a:extLst>
              <a:ext uri="{FF2B5EF4-FFF2-40B4-BE49-F238E27FC236}">
                <a16:creationId xmlns:a16="http://schemas.microsoft.com/office/drawing/2014/main" id="{88FA9809-DDE1-4D66-8034-660124E42B0F}"/>
              </a:ext>
            </a:extLst>
          </p:cNvPr>
          <p:cNvSpPr txBox="1"/>
          <p:nvPr/>
        </p:nvSpPr>
        <p:spPr>
          <a:xfrm>
            <a:off x="1" y="-2915"/>
            <a:ext cx="4368799" cy="4965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91932"/>
              </a:buClr>
              <a:buSzPts val="4400"/>
              <a:buFont typeface="Noto Sans"/>
              <a:buNone/>
            </a:pPr>
            <a:r>
              <a:rPr lang="es-MX" sz="2800" b="1" i="0" u="none" strike="noStrike" cap="none" dirty="0">
                <a:solidFill>
                  <a:srgbClr val="691932"/>
                </a:solidFill>
                <a:latin typeface="Noto Sans"/>
                <a:ea typeface="Noto Sans"/>
                <a:cs typeface="Noto Sans"/>
                <a:sym typeface="Noto Sans"/>
              </a:rPr>
              <a:t>Envío de la solicitud</a:t>
            </a:r>
            <a:endParaRPr lang="es-MX" sz="3200" b="1" i="0" u="none" strike="noStrike" cap="none" dirty="0">
              <a:solidFill>
                <a:srgbClr val="691932"/>
              </a:solidFill>
              <a:latin typeface="Noto Sans"/>
              <a:ea typeface="Noto Sans"/>
              <a:cs typeface="Noto Sans"/>
              <a:sym typeface="Noto Sans"/>
            </a:endParaRPr>
          </a:p>
        </p:txBody>
      </p:sp>
      <p:sp>
        <p:nvSpPr>
          <p:cNvPr id="32" name="Oval 17">
            <a:extLst>
              <a:ext uri="{FF2B5EF4-FFF2-40B4-BE49-F238E27FC236}">
                <a16:creationId xmlns:a16="http://schemas.microsoft.com/office/drawing/2014/main" id="{061F397A-A5C8-40B3-B827-04B522CCAD0E}"/>
              </a:ext>
            </a:extLst>
          </p:cNvPr>
          <p:cNvSpPr/>
          <p:nvPr/>
        </p:nvSpPr>
        <p:spPr>
          <a:xfrm>
            <a:off x="1430476" y="4635873"/>
            <a:ext cx="407125" cy="39353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</a:t>
            </a:r>
          </a:p>
        </p:txBody>
      </p:sp>
      <p:sp>
        <p:nvSpPr>
          <p:cNvPr id="15" name="Arrow: Right 5">
            <a:extLst>
              <a:ext uri="{FF2B5EF4-FFF2-40B4-BE49-F238E27FC236}">
                <a16:creationId xmlns:a16="http://schemas.microsoft.com/office/drawing/2014/main" id="{ACE05977-ACBC-4BE2-932B-8329586C5FB5}"/>
              </a:ext>
            </a:extLst>
          </p:cNvPr>
          <p:cNvSpPr/>
          <p:nvPr/>
        </p:nvSpPr>
        <p:spPr>
          <a:xfrm rot="16200000">
            <a:off x="3498062" y="2851850"/>
            <a:ext cx="476250" cy="506638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6" name="TextBox 2">
            <a:extLst>
              <a:ext uri="{FF2B5EF4-FFF2-40B4-BE49-F238E27FC236}">
                <a16:creationId xmlns:a16="http://schemas.microsoft.com/office/drawing/2014/main" id="{CB42A262-9BB9-4AE1-96FA-765792E502BE}"/>
              </a:ext>
            </a:extLst>
          </p:cNvPr>
          <p:cNvSpPr txBox="1"/>
          <p:nvPr/>
        </p:nvSpPr>
        <p:spPr>
          <a:xfrm>
            <a:off x="3586869" y="3032944"/>
            <a:ext cx="386890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2</a:t>
            </a:r>
          </a:p>
        </p:txBody>
      </p:sp>
      <p:sp>
        <p:nvSpPr>
          <p:cNvPr id="17" name="TextBox 15">
            <a:extLst>
              <a:ext uri="{FF2B5EF4-FFF2-40B4-BE49-F238E27FC236}">
                <a16:creationId xmlns:a16="http://schemas.microsoft.com/office/drawing/2014/main" id="{F5475F8D-949B-4BAF-AEC6-F10C2A9F398B}"/>
              </a:ext>
            </a:extLst>
          </p:cNvPr>
          <p:cNvSpPr txBox="1"/>
          <p:nvPr/>
        </p:nvSpPr>
        <p:spPr>
          <a:xfrm>
            <a:off x="6553194" y="1574278"/>
            <a:ext cx="4876806" cy="73866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En caso de que no se haya subido alguna información de forma adecuada, el sistema no permitirá finalizar la solicitud (</a:t>
            </a:r>
            <a:r>
              <a:rPr lang="es-MX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3</a:t>
            </a:r>
            <a:r>
              <a:rPr lang="es-MX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 y le indicará la información faltante.</a:t>
            </a:r>
          </a:p>
        </p:txBody>
      </p:sp>
      <p:sp>
        <p:nvSpPr>
          <p:cNvPr id="18" name="TextBox 15">
            <a:extLst>
              <a:ext uri="{FF2B5EF4-FFF2-40B4-BE49-F238E27FC236}">
                <a16:creationId xmlns:a16="http://schemas.microsoft.com/office/drawing/2014/main" id="{CBC7B7A1-8EA5-4003-9E3A-B53DC684E875}"/>
              </a:ext>
            </a:extLst>
          </p:cNvPr>
          <p:cNvSpPr txBox="1"/>
          <p:nvPr/>
        </p:nvSpPr>
        <p:spPr>
          <a:xfrm>
            <a:off x="6282690" y="4836789"/>
            <a:ext cx="2453515" cy="73866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Si la solicitud se envió con éxito, el sistema le permitirá descargarla (</a:t>
            </a:r>
            <a:r>
              <a:rPr lang="es-MX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4</a:t>
            </a:r>
            <a:r>
              <a:rPr lang="es-MX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</a:t>
            </a:r>
          </a:p>
        </p:txBody>
      </p:sp>
      <p:sp>
        <p:nvSpPr>
          <p:cNvPr id="19" name="TextBox 46">
            <a:extLst>
              <a:ext uri="{FF2B5EF4-FFF2-40B4-BE49-F238E27FC236}">
                <a16:creationId xmlns:a16="http://schemas.microsoft.com/office/drawing/2014/main" id="{1972E83F-2F26-4FBA-934B-B87E6FAE3CFA}"/>
              </a:ext>
            </a:extLst>
          </p:cNvPr>
          <p:cNvSpPr txBox="1"/>
          <p:nvPr/>
        </p:nvSpPr>
        <p:spPr>
          <a:xfrm>
            <a:off x="9192620" y="5410171"/>
            <a:ext cx="2957045" cy="769441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sz="1100" b="1" dirty="0">
                <a:solidFill>
                  <a:schemeClr val="tx1"/>
                </a:solidFill>
                <a:latin typeface="Montserrat"/>
                <a:cs typeface="Calibri"/>
              </a:rPr>
              <a:t>Nota:</a:t>
            </a:r>
            <a:endParaRPr lang="en-US" sz="1100" dirty="0">
              <a:solidFill>
                <a:schemeClr val="tx1"/>
              </a:solidFill>
              <a:latin typeface="Montserrat"/>
              <a:cs typeface="Calibri"/>
            </a:endParaRPr>
          </a:p>
          <a:p>
            <a:pPr algn="just"/>
            <a:r>
              <a:rPr lang="es-MX" sz="1100" dirty="0">
                <a:solidFill>
                  <a:schemeClr val="tx1"/>
                </a:solidFill>
                <a:latin typeface="Montserrat"/>
                <a:cs typeface="Calibri"/>
              </a:rPr>
              <a:t>Una vez enviada su propuesta no se pueden hacer cambios, sin embargo, puede eliminarla y volver a capturarla.</a:t>
            </a:r>
            <a:endParaRPr lang="en-US" sz="1100" dirty="0">
              <a:solidFill>
                <a:schemeClr val="tx1"/>
              </a:solidFill>
              <a:latin typeface="Montserrat"/>
            </a:endParaRPr>
          </a:p>
        </p:txBody>
      </p:sp>
      <p:pic>
        <p:nvPicPr>
          <p:cNvPr id="20" name="Picture 39">
            <a:extLst>
              <a:ext uri="{FF2B5EF4-FFF2-40B4-BE49-F238E27FC236}">
                <a16:creationId xmlns:a16="http://schemas.microsoft.com/office/drawing/2014/main" id="{A09A85EA-2966-420E-AA8B-FA1755CDB026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16467" r="53761"/>
          <a:stretch/>
        </p:blipFill>
        <p:spPr>
          <a:xfrm>
            <a:off x="3482867" y="3877382"/>
            <a:ext cx="2690539" cy="2657478"/>
          </a:xfrm>
          <a:prstGeom prst="rect">
            <a:avLst/>
          </a:prstGeom>
        </p:spPr>
      </p:pic>
      <p:sp>
        <p:nvSpPr>
          <p:cNvPr id="21" name="Arrow: Right 5">
            <a:extLst>
              <a:ext uri="{FF2B5EF4-FFF2-40B4-BE49-F238E27FC236}">
                <a16:creationId xmlns:a16="http://schemas.microsoft.com/office/drawing/2014/main" id="{977E2869-7BBC-4274-AE7F-C15575501073}"/>
              </a:ext>
            </a:extLst>
          </p:cNvPr>
          <p:cNvSpPr/>
          <p:nvPr/>
        </p:nvSpPr>
        <p:spPr>
          <a:xfrm rot="10800000">
            <a:off x="4714496" y="6188079"/>
            <a:ext cx="452355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22" name="TextBox 2">
            <a:extLst>
              <a:ext uri="{FF2B5EF4-FFF2-40B4-BE49-F238E27FC236}">
                <a16:creationId xmlns:a16="http://schemas.microsoft.com/office/drawing/2014/main" id="{04F1E975-A269-493C-9E0D-07B15DC202E9}"/>
              </a:ext>
            </a:extLst>
          </p:cNvPr>
          <p:cNvSpPr txBox="1"/>
          <p:nvPr/>
        </p:nvSpPr>
        <p:spPr>
          <a:xfrm>
            <a:off x="4880224" y="6279078"/>
            <a:ext cx="380292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4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9438EECC-C778-4F46-97C9-09711E411BB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67518" y="2476331"/>
            <a:ext cx="3726840" cy="1905337"/>
          </a:xfrm>
          <a:prstGeom prst="rect">
            <a:avLst/>
          </a:prstGeom>
        </p:spPr>
      </p:pic>
      <p:sp>
        <p:nvSpPr>
          <p:cNvPr id="25" name="Arrow: Right 5">
            <a:extLst>
              <a:ext uri="{FF2B5EF4-FFF2-40B4-BE49-F238E27FC236}">
                <a16:creationId xmlns:a16="http://schemas.microsoft.com/office/drawing/2014/main" id="{D66AB6A2-3BBF-4950-B548-627D827280E2}"/>
              </a:ext>
            </a:extLst>
          </p:cNvPr>
          <p:cNvSpPr/>
          <p:nvPr/>
        </p:nvSpPr>
        <p:spPr>
          <a:xfrm rot="10800000">
            <a:off x="9754118" y="3528741"/>
            <a:ext cx="452355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26" name="TextBox 2">
            <a:extLst>
              <a:ext uri="{FF2B5EF4-FFF2-40B4-BE49-F238E27FC236}">
                <a16:creationId xmlns:a16="http://schemas.microsoft.com/office/drawing/2014/main" id="{14E4823D-EB02-491C-87FB-8C315DBB9F47}"/>
              </a:ext>
            </a:extLst>
          </p:cNvPr>
          <p:cNvSpPr txBox="1"/>
          <p:nvPr/>
        </p:nvSpPr>
        <p:spPr>
          <a:xfrm>
            <a:off x="9919846" y="3619740"/>
            <a:ext cx="380292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41680241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FFE02FA6-82B8-2B96-9330-591BDE1E6C2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432271" y="361701"/>
            <a:ext cx="5360592" cy="648948"/>
          </a:xfrm>
          <a:prstGeom prst="rect">
            <a:avLst/>
          </a:prstGeom>
        </p:spPr>
      </p:pic>
      <p:sp>
        <p:nvSpPr>
          <p:cNvPr id="12" name="TextBox 15">
            <a:extLst>
              <a:ext uri="{FF2B5EF4-FFF2-40B4-BE49-F238E27FC236}">
                <a16:creationId xmlns:a16="http://schemas.microsoft.com/office/drawing/2014/main" id="{5A0183A0-564B-4BB4-8B00-7B3F5B3DA5E9}"/>
              </a:ext>
            </a:extLst>
          </p:cNvPr>
          <p:cNvSpPr txBox="1"/>
          <p:nvPr/>
        </p:nvSpPr>
        <p:spPr>
          <a:xfrm>
            <a:off x="942109" y="1859339"/>
            <a:ext cx="10307781" cy="31393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18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Una vez enviada la solicitud, no se podrá hacer modificación de ningún tipo ni adjuntar documentación adicional.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MX" sz="18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18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Ningún campo se podrá quedar vacío.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MX" sz="18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18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Evite dejar el envío de la solicitud en el último día de recepción de propuestas, debido a que el sistema se puede saturar.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MX" sz="18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18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Día de recepción de propuestas: del </a:t>
            </a:r>
            <a:r>
              <a:rPr lang="es-MX" sz="18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24 de marzo al 10 de abril de 2025, a las 18:00 horas</a:t>
            </a:r>
            <a:r>
              <a:rPr lang="es-MX" sz="18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, tiempo de la Ciudad de México, tome en cuenta que existen Convocatorias abiertas de otros programas de la </a:t>
            </a:r>
            <a:r>
              <a:rPr lang="es-MX" sz="180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Secihti</a:t>
            </a:r>
            <a:r>
              <a:rPr lang="es-MX" sz="18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, que puede provocar saturación en el sistema.</a:t>
            </a:r>
          </a:p>
        </p:txBody>
      </p:sp>
      <p:sp>
        <p:nvSpPr>
          <p:cNvPr id="48" name="Google Shape;103;p3">
            <a:extLst>
              <a:ext uri="{FF2B5EF4-FFF2-40B4-BE49-F238E27FC236}">
                <a16:creationId xmlns:a16="http://schemas.microsoft.com/office/drawing/2014/main" id="{88FA9809-DDE1-4D66-8034-660124E42B0F}"/>
              </a:ext>
            </a:extLst>
          </p:cNvPr>
          <p:cNvSpPr txBox="1"/>
          <p:nvPr/>
        </p:nvSpPr>
        <p:spPr>
          <a:xfrm>
            <a:off x="0" y="437924"/>
            <a:ext cx="4368799" cy="4965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91932"/>
              </a:buClr>
              <a:buSzPts val="4400"/>
              <a:buFont typeface="Noto Sans"/>
              <a:buNone/>
            </a:pPr>
            <a:r>
              <a:rPr lang="es-MX" sz="2800" b="1" i="0" u="none" strike="noStrike" cap="none" dirty="0">
                <a:solidFill>
                  <a:srgbClr val="691932"/>
                </a:solidFill>
                <a:latin typeface="Noto Sans"/>
                <a:ea typeface="Noto Sans"/>
                <a:cs typeface="Noto Sans"/>
                <a:sym typeface="Noto Sans"/>
              </a:rPr>
              <a:t>Recomendaciones</a:t>
            </a:r>
            <a:endParaRPr lang="es-MX" sz="3200" b="1" i="0" u="none" strike="noStrike" cap="none" dirty="0">
              <a:solidFill>
                <a:srgbClr val="691932"/>
              </a:solidFill>
              <a:latin typeface="Noto Sans"/>
              <a:ea typeface="Noto Sans"/>
              <a:cs typeface="Noto Sans"/>
              <a:sym typeface="Noto Sans"/>
            </a:endParaRPr>
          </a:p>
        </p:txBody>
      </p:sp>
    </p:spTree>
    <p:extLst>
      <p:ext uri="{BB962C8B-B14F-4D97-AF65-F5344CB8AC3E}">
        <p14:creationId xmlns:p14="http://schemas.microsoft.com/office/powerpoint/2010/main" val="32435468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FFE02FA6-82B8-2B96-9330-591BDE1E6C2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432271" y="361701"/>
            <a:ext cx="5360592" cy="648948"/>
          </a:xfrm>
          <a:prstGeom prst="rect">
            <a:avLst/>
          </a:prstGeom>
        </p:spPr>
      </p:pic>
      <p:sp>
        <p:nvSpPr>
          <p:cNvPr id="48" name="Google Shape;103;p3">
            <a:extLst>
              <a:ext uri="{FF2B5EF4-FFF2-40B4-BE49-F238E27FC236}">
                <a16:creationId xmlns:a16="http://schemas.microsoft.com/office/drawing/2014/main" id="{88FA9809-DDE1-4D66-8034-660124E42B0F}"/>
              </a:ext>
            </a:extLst>
          </p:cNvPr>
          <p:cNvSpPr txBox="1"/>
          <p:nvPr/>
        </p:nvSpPr>
        <p:spPr>
          <a:xfrm>
            <a:off x="59267" y="126172"/>
            <a:ext cx="4368799" cy="4965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91932"/>
              </a:buClr>
              <a:buSzPts val="4400"/>
              <a:buFont typeface="Noto Sans"/>
              <a:buNone/>
            </a:pPr>
            <a:r>
              <a:rPr lang="es-MX" sz="2800" b="1" i="0" u="none" strike="noStrike" cap="none" dirty="0">
                <a:solidFill>
                  <a:srgbClr val="691932"/>
                </a:solidFill>
                <a:latin typeface="Noto Sans"/>
                <a:ea typeface="Noto Sans"/>
                <a:cs typeface="Noto Sans"/>
                <a:sym typeface="Noto Sans"/>
              </a:rPr>
              <a:t>Glosario</a:t>
            </a:r>
            <a:endParaRPr lang="es-MX" sz="3200" b="1" i="0" u="none" strike="noStrike" cap="none" dirty="0">
              <a:solidFill>
                <a:srgbClr val="691932"/>
              </a:solidFill>
              <a:latin typeface="Noto Sans"/>
              <a:ea typeface="Noto Sans"/>
              <a:cs typeface="Noto Sans"/>
              <a:sym typeface="Noto Sans"/>
            </a:endParaRPr>
          </a:p>
        </p:txBody>
      </p:sp>
      <p:sp>
        <p:nvSpPr>
          <p:cNvPr id="5" name="TextBox 43">
            <a:extLst>
              <a:ext uri="{FF2B5EF4-FFF2-40B4-BE49-F238E27FC236}">
                <a16:creationId xmlns:a16="http://schemas.microsoft.com/office/drawing/2014/main" id="{A8094161-7233-4C91-A5D6-3C2A31E93069}"/>
              </a:ext>
            </a:extLst>
          </p:cNvPr>
          <p:cNvSpPr txBox="1"/>
          <p:nvPr/>
        </p:nvSpPr>
        <p:spPr>
          <a:xfrm>
            <a:off x="0" y="619661"/>
            <a:ext cx="6326299" cy="60016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sz="1100" b="1" dirty="0">
                <a:solidFill>
                  <a:srgbClr val="00206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De acuerdo a los objetivos, conceptos y naturaleza del Programa de Laboratorios Nacionales, así como la presente convocatoria y sus </a:t>
            </a:r>
            <a:r>
              <a:rPr lang="es-MX" sz="1100" b="1" dirty="0" err="1">
                <a:solidFill>
                  <a:srgbClr val="00206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TdR</a:t>
            </a:r>
            <a:r>
              <a:rPr lang="es-MX" sz="1100" b="1" dirty="0">
                <a:solidFill>
                  <a:srgbClr val="00206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. Se presenta la definición correspondiente de los siguientes conceptos para el llenado de la solicitud:</a:t>
            </a:r>
            <a:endParaRPr lang="en-US" b="1" dirty="0">
              <a:solidFill>
                <a:srgbClr val="002060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9" name="Google Shape;828;p25">
            <a:extLst>
              <a:ext uri="{FF2B5EF4-FFF2-40B4-BE49-F238E27FC236}">
                <a16:creationId xmlns:a16="http://schemas.microsoft.com/office/drawing/2014/main" id="{3E3714FF-8FE1-4232-9126-F5867B3B4650}"/>
              </a:ext>
            </a:extLst>
          </p:cNvPr>
          <p:cNvSpPr/>
          <p:nvPr/>
        </p:nvSpPr>
        <p:spPr>
          <a:xfrm>
            <a:off x="87145" y="1225597"/>
            <a:ext cx="5836309" cy="4404091"/>
          </a:xfrm>
          <a:prstGeom prst="roundRect">
            <a:avLst>
              <a:gd name="adj" fmla="val 5989"/>
            </a:avLst>
          </a:prstGeom>
          <a:noFill/>
          <a:ln w="19050" cap="flat" cmpd="sng">
            <a:solidFill>
              <a:srgbClr val="245C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/>
            <a:endParaRPr sz="800" kern="0">
              <a:solidFill>
                <a:srgbClr val="9D2349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52" name="Google Shape;825;p25">
            <a:extLst>
              <a:ext uri="{FF2B5EF4-FFF2-40B4-BE49-F238E27FC236}">
                <a16:creationId xmlns:a16="http://schemas.microsoft.com/office/drawing/2014/main" id="{A5E36279-0031-45ED-8E5C-3EBC98C73C95}"/>
              </a:ext>
            </a:extLst>
          </p:cNvPr>
          <p:cNvSpPr txBox="1"/>
          <p:nvPr/>
        </p:nvSpPr>
        <p:spPr>
          <a:xfrm>
            <a:off x="454095" y="1849172"/>
            <a:ext cx="5472572" cy="3486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sz="900" b="1" kern="0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Apoyo.</a:t>
            </a:r>
            <a:r>
              <a:rPr lang="es-MX" sz="900" kern="0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 Recurso económico en numerario que otorga la </a:t>
            </a:r>
            <a:r>
              <a:rPr lang="es-MX" sz="900" kern="0" dirty="0" err="1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Secihti</a:t>
            </a:r>
            <a:r>
              <a:rPr lang="es-MX" sz="900" kern="0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, previa suscripción de un CAR o CDC, en el marco del PP F003.</a:t>
            </a:r>
            <a:endParaRPr lang="es-419" sz="900" kern="0" dirty="0">
              <a:solidFill>
                <a:srgbClr val="245C4F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57" name="Google Shape;801;p25">
            <a:extLst>
              <a:ext uri="{FF2B5EF4-FFF2-40B4-BE49-F238E27FC236}">
                <a16:creationId xmlns:a16="http://schemas.microsoft.com/office/drawing/2014/main" id="{050D0868-723F-47D0-B5DD-217FEEF73D21}"/>
              </a:ext>
            </a:extLst>
          </p:cNvPr>
          <p:cNvSpPr/>
          <p:nvPr/>
        </p:nvSpPr>
        <p:spPr>
          <a:xfrm>
            <a:off x="176289" y="1887090"/>
            <a:ext cx="274597" cy="27280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solidFill>
              <a:srgbClr val="245C4F"/>
            </a:solidFill>
            <a:prstDash val="solid"/>
            <a:round/>
            <a:headEnd type="none" w="sm" len="sm"/>
            <a:tailEnd type="none" w="sm" len="sm"/>
          </a:ln>
          <a:effectLst>
            <a:outerShdw blurRad="71438" dist="38100" dir="5340000" algn="bl" rotWithShape="0">
              <a:srgbClr val="000000">
                <a:alpha val="24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/>
            <a:endParaRPr lang="es-ES" sz="800" kern="0">
              <a:solidFill>
                <a:srgbClr val="9D2349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64" name="Google Shape;825;p25">
            <a:extLst>
              <a:ext uri="{FF2B5EF4-FFF2-40B4-BE49-F238E27FC236}">
                <a16:creationId xmlns:a16="http://schemas.microsoft.com/office/drawing/2014/main" id="{9AD05E86-9519-4C79-889D-F432788EA562}"/>
              </a:ext>
            </a:extLst>
          </p:cNvPr>
          <p:cNvSpPr txBox="1"/>
          <p:nvPr/>
        </p:nvSpPr>
        <p:spPr>
          <a:xfrm>
            <a:off x="454095" y="1379587"/>
            <a:ext cx="5472572" cy="353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sz="900" b="1" kern="0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Aportación concurrente. </a:t>
            </a:r>
            <a:r>
              <a:rPr lang="es-MX" sz="900" b="0" i="0" dirty="0">
                <a:solidFill>
                  <a:srgbClr val="000000"/>
                </a:solidFill>
                <a:effectLst/>
                <a:latin typeface="Noto Sans" panose="020B0502040504020204" pitchFamily="34" charset="0"/>
              </a:rPr>
              <a:t>Conjunto de recursos económicos o en especie definidos para aportar al proyecto por parte del beneficiario</a:t>
            </a:r>
            <a:r>
              <a:rPr lang="es-MX" sz="900" kern="0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.</a:t>
            </a:r>
            <a:endParaRPr lang="es-419" sz="900" kern="0" dirty="0">
              <a:solidFill>
                <a:srgbClr val="245C4F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65" name="Google Shape;801;p25">
            <a:extLst>
              <a:ext uri="{FF2B5EF4-FFF2-40B4-BE49-F238E27FC236}">
                <a16:creationId xmlns:a16="http://schemas.microsoft.com/office/drawing/2014/main" id="{3106590B-0B51-44CF-ADAD-05FE2FDD6A6F}"/>
              </a:ext>
            </a:extLst>
          </p:cNvPr>
          <p:cNvSpPr/>
          <p:nvPr/>
        </p:nvSpPr>
        <p:spPr>
          <a:xfrm>
            <a:off x="176531" y="1402988"/>
            <a:ext cx="274597" cy="27280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solidFill>
              <a:srgbClr val="245C4F"/>
            </a:solidFill>
            <a:prstDash val="solid"/>
            <a:round/>
            <a:headEnd type="none" w="sm" len="sm"/>
            <a:tailEnd type="none" w="sm" len="sm"/>
          </a:ln>
          <a:effectLst>
            <a:outerShdw blurRad="71438" dist="38100" dir="5340000" algn="bl" rotWithShape="0">
              <a:srgbClr val="000000">
                <a:alpha val="24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/>
            <a:endParaRPr lang="es-ES" sz="800" kern="0">
              <a:solidFill>
                <a:srgbClr val="9D2349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66" name="Google Shape;801;p25">
            <a:extLst>
              <a:ext uri="{FF2B5EF4-FFF2-40B4-BE49-F238E27FC236}">
                <a16:creationId xmlns:a16="http://schemas.microsoft.com/office/drawing/2014/main" id="{E4D58D73-E988-41D9-BAC9-ACCDDC898BB5}"/>
              </a:ext>
            </a:extLst>
          </p:cNvPr>
          <p:cNvSpPr/>
          <p:nvPr/>
        </p:nvSpPr>
        <p:spPr>
          <a:xfrm>
            <a:off x="176381" y="2343290"/>
            <a:ext cx="274597" cy="27280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solidFill>
              <a:srgbClr val="245C4F"/>
            </a:solidFill>
            <a:prstDash val="solid"/>
            <a:round/>
            <a:headEnd type="none" w="sm" len="sm"/>
            <a:tailEnd type="none" w="sm" len="sm"/>
          </a:ln>
          <a:effectLst>
            <a:outerShdw blurRad="71438" dist="38100" dir="5340000" algn="bl" rotWithShape="0">
              <a:srgbClr val="000000">
                <a:alpha val="24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lang="es-ES" sz="800" b="0" i="0" u="none" strike="noStrike" kern="0" cap="none" spc="0" normalizeH="0" baseline="0" noProof="0">
              <a:ln>
                <a:noFill/>
              </a:ln>
              <a:solidFill>
                <a:srgbClr val="9D2349"/>
              </a:solidFill>
              <a:effectLst/>
              <a:uLnTx/>
              <a:uFillTx/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68" name="Google Shape;825;p25">
            <a:extLst>
              <a:ext uri="{FF2B5EF4-FFF2-40B4-BE49-F238E27FC236}">
                <a16:creationId xmlns:a16="http://schemas.microsoft.com/office/drawing/2014/main" id="{780A7BEA-ACF2-40FE-8FF4-F36F452064C3}"/>
              </a:ext>
            </a:extLst>
          </p:cNvPr>
          <p:cNvSpPr txBox="1"/>
          <p:nvPr/>
        </p:nvSpPr>
        <p:spPr>
          <a:xfrm>
            <a:off x="450886" y="2313889"/>
            <a:ext cx="5472572" cy="344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14999"/>
              </a:lnSpc>
            </a:pPr>
            <a:r>
              <a:rPr lang="es-MX" sz="900" b="1" kern="0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Beneficiario.</a:t>
            </a:r>
            <a:r>
              <a:rPr lang="es-MX" sz="900" kern="0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LN a través de alguna de las instituciones que lo conforma (descrita en su CDR) y participa en el desarrollo de la propuesta.</a:t>
            </a:r>
            <a:endParaRPr lang="es-ES" sz="900" dirty="0">
              <a:solidFill>
                <a:srgbClr val="9D2349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69" name="Google Shape;800;p25">
            <a:extLst>
              <a:ext uri="{FF2B5EF4-FFF2-40B4-BE49-F238E27FC236}">
                <a16:creationId xmlns:a16="http://schemas.microsoft.com/office/drawing/2014/main" id="{DC9C2A56-2744-4192-8C4E-02742A07F156}"/>
              </a:ext>
            </a:extLst>
          </p:cNvPr>
          <p:cNvSpPr/>
          <p:nvPr/>
        </p:nvSpPr>
        <p:spPr>
          <a:xfrm>
            <a:off x="176288" y="3892534"/>
            <a:ext cx="274597" cy="27280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solidFill>
              <a:srgbClr val="245C4F"/>
            </a:solidFill>
            <a:prstDash val="solid"/>
            <a:round/>
            <a:headEnd type="none" w="sm" len="sm"/>
            <a:tailEnd type="none" w="sm" len="sm"/>
          </a:ln>
          <a:effectLst>
            <a:outerShdw blurRad="71438" dist="38100" dir="5340000" algn="bl" rotWithShape="0">
              <a:srgbClr val="000000">
                <a:alpha val="24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lang="es-ES" sz="800" b="0" i="0" u="none" strike="noStrike" kern="0" cap="none" spc="0" normalizeH="0" baseline="0" noProof="0">
              <a:ln>
                <a:noFill/>
              </a:ln>
              <a:solidFill>
                <a:srgbClr val="9D2349"/>
              </a:solidFill>
              <a:effectLst/>
              <a:uLnTx/>
              <a:uFillTx/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70" name="Google Shape;825;p25">
            <a:extLst>
              <a:ext uri="{FF2B5EF4-FFF2-40B4-BE49-F238E27FC236}">
                <a16:creationId xmlns:a16="http://schemas.microsoft.com/office/drawing/2014/main" id="{0B2D68DE-395D-49FB-9C57-1818CBF67343}"/>
              </a:ext>
            </a:extLst>
          </p:cNvPr>
          <p:cNvSpPr txBox="1"/>
          <p:nvPr/>
        </p:nvSpPr>
        <p:spPr>
          <a:xfrm>
            <a:off x="450885" y="3826406"/>
            <a:ext cx="5472571" cy="4343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14999"/>
              </a:lnSpc>
            </a:pPr>
            <a:r>
              <a:rPr lang="es-MX" sz="900" b="1" kern="0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  <a:sym typeface="Fira Sans"/>
              </a:rPr>
              <a:t>CVU.</a:t>
            </a:r>
            <a:r>
              <a:rPr lang="es-MX" sz="900" kern="0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  <a:sym typeface="Fira Sans"/>
              </a:rPr>
              <a:t> Currículum Vitae Único capturado en el sistema de Rizoma.</a:t>
            </a:r>
            <a:endParaRPr lang="es-MX" sz="900" dirty="0">
              <a:solidFill>
                <a:srgbClr val="000000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73" name="Google Shape;800;p25">
            <a:extLst>
              <a:ext uri="{FF2B5EF4-FFF2-40B4-BE49-F238E27FC236}">
                <a16:creationId xmlns:a16="http://schemas.microsoft.com/office/drawing/2014/main" id="{70B82A35-55B3-4450-9A29-B7C88E5702A3}"/>
              </a:ext>
            </a:extLst>
          </p:cNvPr>
          <p:cNvSpPr/>
          <p:nvPr/>
        </p:nvSpPr>
        <p:spPr>
          <a:xfrm>
            <a:off x="176289" y="2892716"/>
            <a:ext cx="274597" cy="27280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solidFill>
              <a:srgbClr val="245C4F"/>
            </a:solidFill>
            <a:prstDash val="solid"/>
            <a:round/>
            <a:headEnd type="none" w="sm" len="sm"/>
            <a:tailEnd type="none" w="sm" len="sm"/>
          </a:ln>
          <a:effectLst>
            <a:outerShdw blurRad="71438" dist="38100" dir="5340000" algn="bl" rotWithShape="0">
              <a:srgbClr val="000000">
                <a:alpha val="24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lang="es-ES" sz="800" b="0" i="0" u="none" strike="noStrike" kern="0" cap="none" spc="0" normalizeH="0" baseline="0" noProof="0">
              <a:ln>
                <a:noFill/>
              </a:ln>
              <a:solidFill>
                <a:srgbClr val="9D2349"/>
              </a:solidFill>
              <a:effectLst/>
              <a:uLnTx/>
              <a:uFillTx/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78" name="Google Shape;825;p25">
            <a:extLst>
              <a:ext uri="{FF2B5EF4-FFF2-40B4-BE49-F238E27FC236}">
                <a16:creationId xmlns:a16="http://schemas.microsoft.com/office/drawing/2014/main" id="{A367C98B-A354-422D-8E5B-8B2E16F06193}"/>
              </a:ext>
            </a:extLst>
          </p:cNvPr>
          <p:cNvSpPr txBox="1"/>
          <p:nvPr/>
        </p:nvSpPr>
        <p:spPr>
          <a:xfrm>
            <a:off x="450886" y="2811943"/>
            <a:ext cx="5472571" cy="4343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14999"/>
              </a:lnSpc>
            </a:pPr>
            <a:r>
              <a:rPr lang="es-MX" sz="900" b="1" kern="0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  <a:sym typeface="Fira Sans"/>
              </a:rPr>
              <a:t>CAR.</a:t>
            </a:r>
            <a:r>
              <a:rPr lang="es-MX" sz="900" kern="0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  <a:sym typeface="Fira Sans"/>
              </a:rPr>
              <a:t> Convenio de Asignación de Recursos. Instrumento jurídico en el que se establecen los términos y condiciones bajo los cuales la </a:t>
            </a:r>
            <a:r>
              <a:rPr lang="es-MX" sz="900" kern="0" dirty="0" err="1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  <a:sym typeface="Fira Sans"/>
              </a:rPr>
              <a:t>Secihti</a:t>
            </a:r>
            <a:r>
              <a:rPr lang="es-MX" sz="900" kern="0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  <a:sym typeface="Fira Sans"/>
              </a:rPr>
              <a:t> otorga los apoyos para la ejecución de los proyectos.</a:t>
            </a:r>
            <a:endParaRPr lang="es-MX" sz="900" dirty="0">
              <a:solidFill>
                <a:srgbClr val="000000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88" name="Google Shape;825;p25">
            <a:extLst>
              <a:ext uri="{FF2B5EF4-FFF2-40B4-BE49-F238E27FC236}">
                <a16:creationId xmlns:a16="http://schemas.microsoft.com/office/drawing/2014/main" id="{67F40C8E-8E83-4539-BAA9-5AA08CC3F7C6}"/>
              </a:ext>
            </a:extLst>
          </p:cNvPr>
          <p:cNvSpPr txBox="1"/>
          <p:nvPr/>
        </p:nvSpPr>
        <p:spPr>
          <a:xfrm>
            <a:off x="450885" y="3440662"/>
            <a:ext cx="5472571" cy="353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sz="900" b="1" kern="0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CDR. </a:t>
            </a:r>
            <a:r>
              <a:rPr lang="es-MX" sz="900" kern="0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  <a:sym typeface="Fira Sans"/>
              </a:rPr>
              <a:t>Convenio de </a:t>
            </a:r>
            <a:r>
              <a:rPr lang="es-MX" sz="900" kern="0" dirty="0" err="1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  <a:sym typeface="Fira Sans"/>
              </a:rPr>
              <a:t>Reconocmimiento</a:t>
            </a:r>
            <a:r>
              <a:rPr lang="es-MX" sz="900" kern="0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  <a:sym typeface="Fira Sans"/>
              </a:rPr>
              <a:t>, Instrumento jurídico en el que se establecen los términos y condiciones bajo los cuales la </a:t>
            </a:r>
            <a:r>
              <a:rPr lang="es-MX" sz="900" kern="0" dirty="0" err="1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  <a:sym typeface="Fira Sans"/>
              </a:rPr>
              <a:t>Secihti</a:t>
            </a:r>
            <a:r>
              <a:rPr lang="es-MX" sz="900" kern="0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  <a:sym typeface="Fira Sans"/>
              </a:rPr>
              <a:t> reconoce a cada LN.</a:t>
            </a:r>
            <a:endParaRPr lang="es-419" sz="900" kern="0" dirty="0">
              <a:solidFill>
                <a:srgbClr val="245C4F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89" name="Google Shape;801;p25">
            <a:extLst>
              <a:ext uri="{FF2B5EF4-FFF2-40B4-BE49-F238E27FC236}">
                <a16:creationId xmlns:a16="http://schemas.microsoft.com/office/drawing/2014/main" id="{0B2FB8BF-51A1-4BA3-B025-9BC9AECF62E4}"/>
              </a:ext>
            </a:extLst>
          </p:cNvPr>
          <p:cNvSpPr/>
          <p:nvPr/>
        </p:nvSpPr>
        <p:spPr>
          <a:xfrm>
            <a:off x="176289" y="3481061"/>
            <a:ext cx="274597" cy="27280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solidFill>
              <a:srgbClr val="245C4F"/>
            </a:solidFill>
            <a:prstDash val="solid"/>
            <a:round/>
            <a:headEnd type="none" w="sm" len="sm"/>
            <a:tailEnd type="none" w="sm" len="sm"/>
          </a:ln>
          <a:effectLst>
            <a:outerShdw blurRad="71438" dist="38100" dir="5340000" algn="bl" rotWithShape="0">
              <a:srgbClr val="000000">
                <a:alpha val="24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/>
            <a:endParaRPr lang="es-ES" sz="800" kern="0">
              <a:solidFill>
                <a:srgbClr val="9D2349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92" name="CuadroTexto 56">
            <a:extLst>
              <a:ext uri="{FF2B5EF4-FFF2-40B4-BE49-F238E27FC236}">
                <a16:creationId xmlns:a16="http://schemas.microsoft.com/office/drawing/2014/main" id="{C173EAF6-B056-42B9-AC9E-2E001550160D}"/>
              </a:ext>
            </a:extLst>
          </p:cNvPr>
          <p:cNvSpPr txBox="1"/>
          <p:nvPr/>
        </p:nvSpPr>
        <p:spPr>
          <a:xfrm>
            <a:off x="450885" y="4732108"/>
            <a:ext cx="5472571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sz="900" b="1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Desglose financiero.</a:t>
            </a:r>
            <a:r>
              <a:rPr lang="es-MX" sz="900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 Presupuesto solicitado por el beneficiario para cumplir con las actividades, metas y productos comprometidos en la propuesta.</a:t>
            </a:r>
            <a:endParaRPr lang="en-US" sz="9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93" name="Google Shape;801;p25">
            <a:extLst>
              <a:ext uri="{FF2B5EF4-FFF2-40B4-BE49-F238E27FC236}">
                <a16:creationId xmlns:a16="http://schemas.microsoft.com/office/drawing/2014/main" id="{9BAD8B3C-677F-4BDF-9FF9-ECB80A3FFE14}"/>
              </a:ext>
            </a:extLst>
          </p:cNvPr>
          <p:cNvSpPr/>
          <p:nvPr/>
        </p:nvSpPr>
        <p:spPr>
          <a:xfrm>
            <a:off x="176287" y="4798236"/>
            <a:ext cx="274597" cy="27280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solidFill>
              <a:srgbClr val="245C4F"/>
            </a:solidFill>
            <a:prstDash val="solid"/>
            <a:round/>
            <a:headEnd type="none" w="sm" len="sm"/>
            <a:tailEnd type="none" w="sm" len="sm"/>
          </a:ln>
          <a:effectLst>
            <a:outerShdw blurRad="71438" dist="38100" dir="5340000" algn="bl" rotWithShape="0">
              <a:srgbClr val="000000">
                <a:alpha val="24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/>
            <a:endParaRPr lang="es-ES" sz="800" kern="0">
              <a:solidFill>
                <a:srgbClr val="9D2349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94" name="Google Shape;825;p25">
            <a:extLst>
              <a:ext uri="{FF2B5EF4-FFF2-40B4-BE49-F238E27FC236}">
                <a16:creationId xmlns:a16="http://schemas.microsoft.com/office/drawing/2014/main" id="{8E737425-009E-4FA6-945C-8BA6C9AD9E75}"/>
              </a:ext>
            </a:extLst>
          </p:cNvPr>
          <p:cNvSpPr txBox="1"/>
          <p:nvPr/>
        </p:nvSpPr>
        <p:spPr>
          <a:xfrm>
            <a:off x="450884" y="5172434"/>
            <a:ext cx="5472571" cy="353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sz="900" b="1" kern="0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Entregable. </a:t>
            </a:r>
            <a:r>
              <a:rPr lang="es-MX" sz="900" kern="0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Son los productos a entregar dentro de un tiempo determinado después de que la solicitud fue aprobada, los cuales se comprometerán en el CAR.</a:t>
            </a:r>
            <a:endParaRPr lang="es-419" sz="900" kern="0" dirty="0">
              <a:solidFill>
                <a:srgbClr val="245C4F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95" name="Google Shape;801;p25">
            <a:extLst>
              <a:ext uri="{FF2B5EF4-FFF2-40B4-BE49-F238E27FC236}">
                <a16:creationId xmlns:a16="http://schemas.microsoft.com/office/drawing/2014/main" id="{2753A15A-1933-4C9E-AC2F-0522180F7E95}"/>
              </a:ext>
            </a:extLst>
          </p:cNvPr>
          <p:cNvSpPr/>
          <p:nvPr/>
        </p:nvSpPr>
        <p:spPr>
          <a:xfrm>
            <a:off x="176286" y="5211258"/>
            <a:ext cx="274597" cy="27280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solidFill>
              <a:srgbClr val="245C4F"/>
            </a:solidFill>
            <a:prstDash val="solid"/>
            <a:round/>
            <a:headEnd type="none" w="sm" len="sm"/>
            <a:tailEnd type="none" w="sm" len="sm"/>
          </a:ln>
          <a:effectLst>
            <a:outerShdw blurRad="71438" dist="38100" dir="5340000" algn="bl" rotWithShape="0">
              <a:srgbClr val="000000">
                <a:alpha val="24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/>
            <a:endParaRPr lang="es-ES" sz="800" kern="0">
              <a:solidFill>
                <a:srgbClr val="9D2349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96" name="Google Shape;825;p25">
            <a:extLst>
              <a:ext uri="{FF2B5EF4-FFF2-40B4-BE49-F238E27FC236}">
                <a16:creationId xmlns:a16="http://schemas.microsoft.com/office/drawing/2014/main" id="{3249341A-233B-4E1B-AF3D-904ECDDA464E}"/>
              </a:ext>
            </a:extLst>
          </p:cNvPr>
          <p:cNvSpPr txBox="1"/>
          <p:nvPr/>
        </p:nvSpPr>
        <p:spPr>
          <a:xfrm>
            <a:off x="6693249" y="1140973"/>
            <a:ext cx="5472571" cy="353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sz="900" b="1" kern="0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Etapa. </a:t>
            </a:r>
            <a:r>
              <a:rPr lang="es-MX" sz="900" b="0" i="0" dirty="0">
                <a:solidFill>
                  <a:srgbClr val="000000"/>
                </a:solidFill>
                <a:effectLst/>
                <a:latin typeface="Noto Sans" panose="020B0502040504020204" pitchFamily="34" charset="0"/>
              </a:rPr>
              <a:t>Conjunto de actividades, orientadas a alcanzar una o varias metas específicas durante el año fiscal correspondiente, con resultados cuantificables para cada una de las 3 etapas y recursos económicos definidos</a:t>
            </a:r>
            <a:r>
              <a:rPr lang="es-MX" sz="900" kern="0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.</a:t>
            </a:r>
            <a:endParaRPr lang="es-419" sz="900" kern="0" dirty="0">
              <a:solidFill>
                <a:srgbClr val="245C4F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97" name="Google Shape;801;p25">
            <a:extLst>
              <a:ext uri="{FF2B5EF4-FFF2-40B4-BE49-F238E27FC236}">
                <a16:creationId xmlns:a16="http://schemas.microsoft.com/office/drawing/2014/main" id="{A0D9C288-B204-475A-96EB-250817A81B49}"/>
              </a:ext>
            </a:extLst>
          </p:cNvPr>
          <p:cNvSpPr/>
          <p:nvPr/>
        </p:nvSpPr>
        <p:spPr>
          <a:xfrm>
            <a:off x="6408790" y="1175674"/>
            <a:ext cx="274597" cy="27280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solidFill>
              <a:srgbClr val="245C4F"/>
            </a:solidFill>
            <a:prstDash val="solid"/>
            <a:round/>
            <a:headEnd type="none" w="sm" len="sm"/>
            <a:tailEnd type="none" w="sm" len="sm"/>
          </a:ln>
          <a:effectLst>
            <a:outerShdw blurRad="71438" dist="38100" dir="5340000" algn="bl" rotWithShape="0">
              <a:srgbClr val="000000">
                <a:alpha val="24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/>
            <a:endParaRPr lang="es-ES" sz="800" kern="0">
              <a:solidFill>
                <a:srgbClr val="9D2349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98" name="Google Shape;828;p25">
            <a:extLst>
              <a:ext uri="{FF2B5EF4-FFF2-40B4-BE49-F238E27FC236}">
                <a16:creationId xmlns:a16="http://schemas.microsoft.com/office/drawing/2014/main" id="{4A5D9A34-1C9B-4FCA-9405-5BAF99066633}"/>
              </a:ext>
            </a:extLst>
          </p:cNvPr>
          <p:cNvSpPr/>
          <p:nvPr/>
        </p:nvSpPr>
        <p:spPr>
          <a:xfrm>
            <a:off x="6265336" y="1013927"/>
            <a:ext cx="5839522" cy="5274085"/>
          </a:xfrm>
          <a:prstGeom prst="roundRect">
            <a:avLst>
              <a:gd name="adj" fmla="val 5989"/>
            </a:avLst>
          </a:prstGeom>
          <a:noFill/>
          <a:ln w="19050" cap="flat" cmpd="sng">
            <a:solidFill>
              <a:srgbClr val="245C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/>
            <a:endParaRPr sz="800" kern="0">
              <a:solidFill>
                <a:srgbClr val="9D2349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99" name="CuadroTexto 49">
            <a:extLst>
              <a:ext uri="{FF2B5EF4-FFF2-40B4-BE49-F238E27FC236}">
                <a16:creationId xmlns:a16="http://schemas.microsoft.com/office/drawing/2014/main" id="{4003E226-7097-4A01-9F7D-33445DD688BD}"/>
              </a:ext>
            </a:extLst>
          </p:cNvPr>
          <p:cNvSpPr txBox="1"/>
          <p:nvPr/>
        </p:nvSpPr>
        <p:spPr>
          <a:xfrm>
            <a:off x="6677036" y="1950378"/>
            <a:ext cx="5421466" cy="2308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sz="900" b="1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Institución Participante.</a:t>
            </a:r>
            <a:r>
              <a:rPr lang="es-MX" sz="900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 Instituciones asociadas (de acuerdo el CDR del LN).</a:t>
            </a:r>
            <a:endParaRPr lang="en-US" sz="9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00" name="Google Shape;800;p25">
            <a:extLst>
              <a:ext uri="{FF2B5EF4-FFF2-40B4-BE49-F238E27FC236}">
                <a16:creationId xmlns:a16="http://schemas.microsoft.com/office/drawing/2014/main" id="{DA5BE261-4148-4D10-8A2C-69E744EDF188}"/>
              </a:ext>
            </a:extLst>
          </p:cNvPr>
          <p:cNvSpPr/>
          <p:nvPr/>
        </p:nvSpPr>
        <p:spPr>
          <a:xfrm>
            <a:off x="6414155" y="1537976"/>
            <a:ext cx="274597" cy="27280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solidFill>
              <a:srgbClr val="245C4F"/>
            </a:solidFill>
            <a:prstDash val="solid"/>
            <a:round/>
            <a:headEnd type="none" w="sm" len="sm"/>
            <a:tailEnd type="none" w="sm" len="sm"/>
          </a:ln>
          <a:effectLst>
            <a:outerShdw blurRad="71438" dist="38100" dir="5340000" algn="bl" rotWithShape="0">
              <a:srgbClr val="000000">
                <a:alpha val="24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lang="es-ES" sz="800" b="0" i="0" u="none" strike="noStrike" kern="0" cap="none" spc="0" normalizeH="0" baseline="0" noProof="0">
              <a:ln>
                <a:noFill/>
              </a:ln>
              <a:solidFill>
                <a:srgbClr val="9D2349"/>
              </a:solidFill>
              <a:effectLst/>
              <a:uLnTx/>
              <a:uFillTx/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01" name="CuadroTexto 51">
            <a:extLst>
              <a:ext uri="{FF2B5EF4-FFF2-40B4-BE49-F238E27FC236}">
                <a16:creationId xmlns:a16="http://schemas.microsoft.com/office/drawing/2014/main" id="{C2645C24-DE00-494E-A32E-4EA66838564B}"/>
              </a:ext>
            </a:extLst>
          </p:cNvPr>
          <p:cNvSpPr txBox="1"/>
          <p:nvPr/>
        </p:nvSpPr>
        <p:spPr>
          <a:xfrm>
            <a:off x="6683387" y="1558963"/>
            <a:ext cx="5421466" cy="2308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sz="900" b="1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HCTI.</a:t>
            </a:r>
            <a:r>
              <a:rPr lang="es-MX" sz="900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 Humanidades, Ciencias, Tecnologías e Innovación.</a:t>
            </a:r>
            <a:endParaRPr lang="en-US" sz="9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02" name="Google Shape;800;p25">
            <a:extLst>
              <a:ext uri="{FF2B5EF4-FFF2-40B4-BE49-F238E27FC236}">
                <a16:creationId xmlns:a16="http://schemas.microsoft.com/office/drawing/2014/main" id="{4232297F-C6FF-4D5A-8D05-3C45E85BE7DA}"/>
              </a:ext>
            </a:extLst>
          </p:cNvPr>
          <p:cNvSpPr/>
          <p:nvPr/>
        </p:nvSpPr>
        <p:spPr>
          <a:xfrm>
            <a:off x="6408790" y="1922141"/>
            <a:ext cx="274597" cy="27280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solidFill>
              <a:srgbClr val="245C4F"/>
            </a:solidFill>
            <a:prstDash val="solid"/>
            <a:round/>
            <a:headEnd type="none" w="sm" len="sm"/>
            <a:tailEnd type="none" w="sm" len="sm"/>
          </a:ln>
          <a:effectLst>
            <a:outerShdw blurRad="71438" dist="38100" dir="5340000" algn="bl" rotWithShape="0">
              <a:srgbClr val="000000">
                <a:alpha val="24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lang="es-ES" sz="800" b="0" i="0" u="none" strike="noStrike" kern="0" cap="none" spc="0" normalizeH="0" baseline="0" noProof="0">
              <a:ln>
                <a:noFill/>
              </a:ln>
              <a:solidFill>
                <a:srgbClr val="9D2349"/>
              </a:solidFill>
              <a:effectLst/>
              <a:uLnTx/>
              <a:uFillTx/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03" name="Google Shape;825;p25">
            <a:extLst>
              <a:ext uri="{FF2B5EF4-FFF2-40B4-BE49-F238E27FC236}">
                <a16:creationId xmlns:a16="http://schemas.microsoft.com/office/drawing/2014/main" id="{09A45DD4-3EF0-44C1-849F-B6A47C741ADD}"/>
              </a:ext>
            </a:extLst>
          </p:cNvPr>
          <p:cNvSpPr txBox="1"/>
          <p:nvPr/>
        </p:nvSpPr>
        <p:spPr>
          <a:xfrm>
            <a:off x="6683387" y="2248804"/>
            <a:ext cx="5043872" cy="353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sz="900" b="1" kern="0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LN. </a:t>
            </a:r>
            <a:r>
              <a:rPr lang="es-MX" sz="900" kern="0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Laboratorio Nacional de la </a:t>
            </a:r>
            <a:r>
              <a:rPr lang="es-MX" sz="900" kern="0" dirty="0" err="1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Secihti</a:t>
            </a:r>
            <a:r>
              <a:rPr lang="es-MX" sz="900" kern="0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con CDR vigente.</a:t>
            </a:r>
            <a:endParaRPr lang="es-419" sz="900" kern="0" dirty="0">
              <a:solidFill>
                <a:srgbClr val="245C4F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04" name="Google Shape;801;p25">
            <a:extLst>
              <a:ext uri="{FF2B5EF4-FFF2-40B4-BE49-F238E27FC236}">
                <a16:creationId xmlns:a16="http://schemas.microsoft.com/office/drawing/2014/main" id="{07DC795E-AC31-45AD-8759-D16A72DAAC29}"/>
              </a:ext>
            </a:extLst>
          </p:cNvPr>
          <p:cNvSpPr/>
          <p:nvPr/>
        </p:nvSpPr>
        <p:spPr>
          <a:xfrm>
            <a:off x="6408790" y="2267755"/>
            <a:ext cx="274597" cy="27280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solidFill>
              <a:srgbClr val="245C4F"/>
            </a:solidFill>
            <a:prstDash val="solid"/>
            <a:round/>
            <a:headEnd type="none" w="sm" len="sm"/>
            <a:tailEnd type="none" w="sm" len="sm"/>
          </a:ln>
          <a:effectLst>
            <a:outerShdw blurRad="71438" dist="38100" dir="5340000" algn="bl" rotWithShape="0">
              <a:srgbClr val="000000">
                <a:alpha val="24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/>
            <a:endParaRPr lang="es-ES" sz="800" kern="0">
              <a:solidFill>
                <a:srgbClr val="9D2349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05" name="CuadroTexto 47">
            <a:extLst>
              <a:ext uri="{FF2B5EF4-FFF2-40B4-BE49-F238E27FC236}">
                <a16:creationId xmlns:a16="http://schemas.microsoft.com/office/drawing/2014/main" id="{01AAF4AC-247B-4BB8-AA37-D198531460C0}"/>
              </a:ext>
            </a:extLst>
          </p:cNvPr>
          <p:cNvSpPr txBox="1"/>
          <p:nvPr/>
        </p:nvSpPr>
        <p:spPr>
          <a:xfrm>
            <a:off x="6683388" y="2983138"/>
            <a:ext cx="5421465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sz="900" b="1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Propuesta.</a:t>
            </a:r>
            <a:r>
              <a:rPr lang="es-MX" sz="900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 Actividades en materia de humanidades, ciencias, tecnologías e innovación presentadas a consideración del CTA para recibir apoyo del Programa.</a:t>
            </a:r>
            <a:endParaRPr lang="en-US" sz="900" dirty="0">
              <a:solidFill>
                <a:srgbClr val="000000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06" name="Google Shape;800;p25">
            <a:extLst>
              <a:ext uri="{FF2B5EF4-FFF2-40B4-BE49-F238E27FC236}">
                <a16:creationId xmlns:a16="http://schemas.microsoft.com/office/drawing/2014/main" id="{9B7E1476-3898-4FC0-93E7-49A0F744EA76}"/>
              </a:ext>
            </a:extLst>
          </p:cNvPr>
          <p:cNvSpPr/>
          <p:nvPr/>
        </p:nvSpPr>
        <p:spPr>
          <a:xfrm>
            <a:off x="6402440" y="3029119"/>
            <a:ext cx="274597" cy="27280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solidFill>
              <a:srgbClr val="245C4F"/>
            </a:solidFill>
            <a:prstDash val="solid"/>
            <a:round/>
            <a:headEnd type="none" w="sm" len="sm"/>
            <a:tailEnd type="none" w="sm" len="sm"/>
          </a:ln>
          <a:effectLst>
            <a:outerShdw blurRad="71438" dist="38100" dir="5340000" algn="bl" rotWithShape="0">
              <a:srgbClr val="000000">
                <a:alpha val="24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lang="es-ES" sz="800" b="0" i="0" u="none" strike="noStrike" kern="0" cap="none" spc="0" normalizeH="0" baseline="0" noProof="0">
              <a:ln>
                <a:noFill/>
              </a:ln>
              <a:solidFill>
                <a:srgbClr val="9D2349"/>
              </a:solidFill>
              <a:effectLst/>
              <a:uLnTx/>
              <a:uFillTx/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07" name="CuadroTexto 56">
            <a:extLst>
              <a:ext uri="{FF2B5EF4-FFF2-40B4-BE49-F238E27FC236}">
                <a16:creationId xmlns:a16="http://schemas.microsoft.com/office/drawing/2014/main" id="{BBBC34E3-F4EF-4FAA-8266-683B627A4257}"/>
              </a:ext>
            </a:extLst>
          </p:cNvPr>
          <p:cNvSpPr txBox="1"/>
          <p:nvPr/>
        </p:nvSpPr>
        <p:spPr>
          <a:xfrm>
            <a:off x="6683387" y="2593304"/>
            <a:ext cx="5421465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sz="900" b="1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PP F003.</a:t>
            </a:r>
            <a:r>
              <a:rPr lang="es-MX" sz="900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 Programa Presupuestario F003 “Programas Nacionales Estratégicos de Ciencia Tecnología y Vinculación con los Sectores Social, Público y Privado”.</a:t>
            </a:r>
            <a:endParaRPr lang="en-US" sz="9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08" name="Google Shape;801;p25">
            <a:extLst>
              <a:ext uri="{FF2B5EF4-FFF2-40B4-BE49-F238E27FC236}">
                <a16:creationId xmlns:a16="http://schemas.microsoft.com/office/drawing/2014/main" id="{AECF1521-B7B6-425C-B27F-1EE76DEBDEF2}"/>
              </a:ext>
            </a:extLst>
          </p:cNvPr>
          <p:cNvSpPr/>
          <p:nvPr/>
        </p:nvSpPr>
        <p:spPr>
          <a:xfrm>
            <a:off x="6402439" y="2639330"/>
            <a:ext cx="274597" cy="27280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solidFill>
              <a:srgbClr val="245C4F"/>
            </a:solidFill>
            <a:prstDash val="solid"/>
            <a:round/>
            <a:headEnd type="none" w="sm" len="sm"/>
            <a:tailEnd type="none" w="sm" len="sm"/>
          </a:ln>
          <a:effectLst>
            <a:outerShdw blurRad="71438" dist="38100" dir="5340000" algn="bl" rotWithShape="0">
              <a:srgbClr val="000000">
                <a:alpha val="24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/>
            <a:endParaRPr lang="es-ES" sz="800" kern="0">
              <a:solidFill>
                <a:srgbClr val="9D2349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09" name="Google Shape;825;p25">
            <a:extLst>
              <a:ext uri="{FF2B5EF4-FFF2-40B4-BE49-F238E27FC236}">
                <a16:creationId xmlns:a16="http://schemas.microsoft.com/office/drawing/2014/main" id="{9FA39C1D-5222-40E1-B8C8-A3755DDF98B2}"/>
              </a:ext>
            </a:extLst>
          </p:cNvPr>
          <p:cNvSpPr txBox="1"/>
          <p:nvPr/>
        </p:nvSpPr>
        <p:spPr>
          <a:xfrm>
            <a:off x="6683388" y="3356787"/>
            <a:ext cx="5421457" cy="353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sz="900" b="1" kern="0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Proyecto. </a:t>
            </a:r>
            <a:r>
              <a:rPr lang="es-MX" sz="900" kern="0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Propuesta aprobada por el CTA para recibir apoyo del Programa</a:t>
            </a:r>
            <a:r>
              <a:rPr lang="es-MX" sz="900" b="0" i="0" dirty="0">
                <a:solidFill>
                  <a:srgbClr val="000000"/>
                </a:solidFill>
                <a:effectLst/>
                <a:latin typeface="Noto Sans" panose="020B0502040504020204" pitchFamily="34" charset="0"/>
              </a:rPr>
              <a:t>.</a:t>
            </a:r>
            <a:endParaRPr lang="es-419" sz="900" kern="0" dirty="0">
              <a:solidFill>
                <a:srgbClr val="245C4F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10" name="Google Shape;801;p25">
            <a:extLst>
              <a:ext uri="{FF2B5EF4-FFF2-40B4-BE49-F238E27FC236}">
                <a16:creationId xmlns:a16="http://schemas.microsoft.com/office/drawing/2014/main" id="{2A12C065-3C5E-4970-8928-6A16AD52AD99}"/>
              </a:ext>
            </a:extLst>
          </p:cNvPr>
          <p:cNvSpPr/>
          <p:nvPr/>
        </p:nvSpPr>
        <p:spPr>
          <a:xfrm>
            <a:off x="6408790" y="3397094"/>
            <a:ext cx="274597" cy="27280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solidFill>
              <a:srgbClr val="245C4F"/>
            </a:solidFill>
            <a:prstDash val="solid"/>
            <a:round/>
            <a:headEnd type="none" w="sm" len="sm"/>
            <a:tailEnd type="none" w="sm" len="sm"/>
          </a:ln>
          <a:effectLst>
            <a:outerShdw blurRad="71438" dist="38100" dir="5340000" algn="bl" rotWithShape="0">
              <a:srgbClr val="000000">
                <a:alpha val="24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/>
            <a:endParaRPr lang="es-ES" sz="800" kern="0">
              <a:solidFill>
                <a:srgbClr val="9D2349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11" name="CuadroTexto 49">
            <a:extLst>
              <a:ext uri="{FF2B5EF4-FFF2-40B4-BE49-F238E27FC236}">
                <a16:creationId xmlns:a16="http://schemas.microsoft.com/office/drawing/2014/main" id="{C12C227C-AA84-4D9C-9530-95384BB53199}"/>
              </a:ext>
            </a:extLst>
          </p:cNvPr>
          <p:cNvSpPr txBox="1"/>
          <p:nvPr/>
        </p:nvSpPr>
        <p:spPr>
          <a:xfrm>
            <a:off x="6683388" y="3738644"/>
            <a:ext cx="5421456" cy="2308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sz="900" b="1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RENIECYT.</a:t>
            </a:r>
            <a:r>
              <a:rPr lang="es-MX" sz="900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 Registro Nacional de Instituciones y Empresas Científicas y Tecnológicas.</a:t>
            </a:r>
            <a:endParaRPr lang="en-US" sz="900" dirty="0">
              <a:solidFill>
                <a:srgbClr val="000000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12" name="Google Shape;800;p25">
            <a:extLst>
              <a:ext uri="{FF2B5EF4-FFF2-40B4-BE49-F238E27FC236}">
                <a16:creationId xmlns:a16="http://schemas.microsoft.com/office/drawing/2014/main" id="{1F7B4903-D3C4-44CE-8471-F34134880C0B}"/>
              </a:ext>
            </a:extLst>
          </p:cNvPr>
          <p:cNvSpPr/>
          <p:nvPr/>
        </p:nvSpPr>
        <p:spPr>
          <a:xfrm>
            <a:off x="6408784" y="3711519"/>
            <a:ext cx="274597" cy="27280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solidFill>
              <a:srgbClr val="245C4F"/>
            </a:solidFill>
            <a:prstDash val="solid"/>
            <a:round/>
            <a:headEnd type="none" w="sm" len="sm"/>
            <a:tailEnd type="none" w="sm" len="sm"/>
          </a:ln>
          <a:effectLst>
            <a:outerShdw blurRad="71438" dist="38100" dir="5340000" algn="bl" rotWithShape="0">
              <a:srgbClr val="000000">
                <a:alpha val="24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lang="es-ES" sz="800" b="0" i="0" u="none" strike="noStrike" kern="0" cap="none" spc="0" normalizeH="0" baseline="0" noProof="0">
              <a:ln>
                <a:noFill/>
              </a:ln>
              <a:solidFill>
                <a:srgbClr val="9D2349"/>
              </a:solidFill>
              <a:effectLst/>
              <a:uLnTx/>
              <a:uFillTx/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13" name="Google Shape;801;p25">
            <a:extLst>
              <a:ext uri="{FF2B5EF4-FFF2-40B4-BE49-F238E27FC236}">
                <a16:creationId xmlns:a16="http://schemas.microsoft.com/office/drawing/2014/main" id="{BAF78F8B-205E-4CE8-BA2E-C7DA1772345E}"/>
              </a:ext>
            </a:extLst>
          </p:cNvPr>
          <p:cNvSpPr/>
          <p:nvPr/>
        </p:nvSpPr>
        <p:spPr>
          <a:xfrm>
            <a:off x="6402441" y="4111231"/>
            <a:ext cx="274597" cy="27280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solidFill>
              <a:srgbClr val="245C4F"/>
            </a:solidFill>
            <a:prstDash val="solid"/>
            <a:round/>
            <a:headEnd type="none" w="sm" len="sm"/>
            <a:tailEnd type="none" w="sm" len="sm"/>
          </a:ln>
          <a:effectLst>
            <a:outerShdw blurRad="71438" dist="38100" dir="5340000" algn="bl" rotWithShape="0">
              <a:srgbClr val="000000">
                <a:alpha val="24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/>
            <a:endParaRPr lang="es-ES" sz="800" kern="0">
              <a:solidFill>
                <a:srgbClr val="9D2349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14" name="CuadroTexto 56">
            <a:extLst>
              <a:ext uri="{FF2B5EF4-FFF2-40B4-BE49-F238E27FC236}">
                <a16:creationId xmlns:a16="http://schemas.microsoft.com/office/drawing/2014/main" id="{6F821DAB-420E-42E6-BBD8-E7A2D66788D9}"/>
              </a:ext>
            </a:extLst>
          </p:cNvPr>
          <p:cNvSpPr txBox="1"/>
          <p:nvPr/>
        </p:nvSpPr>
        <p:spPr>
          <a:xfrm>
            <a:off x="6683190" y="3969768"/>
            <a:ext cx="5421456" cy="507831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sz="900" b="1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Responsable Administrativa (RA).</a:t>
            </a:r>
            <a:r>
              <a:rPr lang="es-MX" sz="900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 Persona designada por parte del beneficiario para tener la responsabilidad de la correcta aplicación, distribución y ejecución de los recursos y la elaboración de los informes financieros (parciales y final).</a:t>
            </a:r>
            <a:endParaRPr lang="en-US" sz="9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15" name="CuadroTexto 51">
            <a:extLst>
              <a:ext uri="{FF2B5EF4-FFF2-40B4-BE49-F238E27FC236}">
                <a16:creationId xmlns:a16="http://schemas.microsoft.com/office/drawing/2014/main" id="{6CB2B882-4BB3-4BCD-979D-8E22D338C08B}"/>
              </a:ext>
            </a:extLst>
          </p:cNvPr>
          <p:cNvSpPr txBox="1"/>
          <p:nvPr/>
        </p:nvSpPr>
        <p:spPr>
          <a:xfrm>
            <a:off x="6683232" y="4476540"/>
            <a:ext cx="5421414" cy="507831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sz="900" b="1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Representante Legal (RL).</a:t>
            </a:r>
            <a:r>
              <a:rPr lang="es-MX" sz="900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 Persona que cuenta con poder legal o, en su caso, facultades para contraer compromisos a nombre del beneficiario y firmar el instrumento jurídico correspondiente.</a:t>
            </a:r>
            <a:endParaRPr lang="es-MX" sz="9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16" name="Google Shape;800;p25">
            <a:extLst>
              <a:ext uri="{FF2B5EF4-FFF2-40B4-BE49-F238E27FC236}">
                <a16:creationId xmlns:a16="http://schemas.microsoft.com/office/drawing/2014/main" id="{5989805F-3D51-4F1B-96CA-0529ECBDA238}"/>
              </a:ext>
            </a:extLst>
          </p:cNvPr>
          <p:cNvSpPr/>
          <p:nvPr/>
        </p:nvSpPr>
        <p:spPr>
          <a:xfrm>
            <a:off x="6408637" y="4594389"/>
            <a:ext cx="274597" cy="27280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solidFill>
              <a:srgbClr val="245C4F"/>
            </a:solidFill>
            <a:prstDash val="solid"/>
            <a:round/>
            <a:headEnd type="none" w="sm" len="sm"/>
            <a:tailEnd type="none" w="sm" len="sm"/>
          </a:ln>
          <a:effectLst>
            <a:outerShdw blurRad="71438" dist="38100" dir="5340000" algn="bl" rotWithShape="0">
              <a:srgbClr val="000000">
                <a:alpha val="24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lang="es-ES" sz="800" b="0" i="0" u="none" strike="noStrike" kern="0" cap="none" spc="0" normalizeH="0" baseline="0" noProof="0">
              <a:ln>
                <a:noFill/>
              </a:ln>
              <a:solidFill>
                <a:srgbClr val="9D2349"/>
              </a:solidFill>
              <a:effectLst/>
              <a:uLnTx/>
              <a:uFillTx/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17" name="Google Shape;800;p25">
            <a:extLst>
              <a:ext uri="{FF2B5EF4-FFF2-40B4-BE49-F238E27FC236}">
                <a16:creationId xmlns:a16="http://schemas.microsoft.com/office/drawing/2014/main" id="{02029C06-D9E8-473D-95B7-83A55431B8BC}"/>
              </a:ext>
            </a:extLst>
          </p:cNvPr>
          <p:cNvSpPr/>
          <p:nvPr/>
        </p:nvSpPr>
        <p:spPr>
          <a:xfrm>
            <a:off x="6408637" y="5102674"/>
            <a:ext cx="274597" cy="27280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solidFill>
              <a:srgbClr val="245C4F"/>
            </a:solidFill>
            <a:prstDash val="solid"/>
            <a:round/>
            <a:headEnd type="none" w="sm" len="sm"/>
            <a:tailEnd type="none" w="sm" len="sm"/>
          </a:ln>
          <a:effectLst>
            <a:outerShdw blurRad="71438" dist="38100" dir="5340000" algn="bl" rotWithShape="0">
              <a:srgbClr val="000000">
                <a:alpha val="24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lang="es-ES" sz="800" b="0" i="0" u="none" strike="noStrike" kern="0" cap="none" spc="0" normalizeH="0" baseline="0" noProof="0">
              <a:ln>
                <a:noFill/>
              </a:ln>
              <a:solidFill>
                <a:srgbClr val="9D2349"/>
              </a:solidFill>
              <a:effectLst/>
              <a:uLnTx/>
              <a:uFillTx/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18" name="CuadroTexto 47">
            <a:extLst>
              <a:ext uri="{FF2B5EF4-FFF2-40B4-BE49-F238E27FC236}">
                <a16:creationId xmlns:a16="http://schemas.microsoft.com/office/drawing/2014/main" id="{C8A55218-2941-4F67-A275-C3F2D1857C7C}"/>
              </a:ext>
            </a:extLst>
          </p:cNvPr>
          <p:cNvSpPr txBox="1"/>
          <p:nvPr/>
        </p:nvSpPr>
        <p:spPr>
          <a:xfrm>
            <a:off x="6683317" y="4974676"/>
            <a:ext cx="5421456" cy="507831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sz="900" b="1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Responsable Técnica (RT). </a:t>
            </a:r>
            <a:r>
              <a:rPr lang="es-MX" sz="900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Persona designada por el beneficiario para estar a cargo </a:t>
            </a:r>
            <a:r>
              <a:rPr lang="es-MX" sz="900" b="0" i="0" dirty="0">
                <a:solidFill>
                  <a:srgbClr val="000000"/>
                </a:solidFill>
                <a:effectLst/>
                <a:latin typeface="Noto Sans" panose="020B0502040504020204" pitchFamily="34" charset="0"/>
              </a:rPr>
              <a:t>de la coordinación y ejecución del proyecto, del cumplimiento de sus objetivos y metas, y de la elaboración de los informes técnicos (parciales y final).</a:t>
            </a:r>
            <a:endParaRPr lang="en-US" sz="9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19" name="TextBox 100">
            <a:extLst>
              <a:ext uri="{FF2B5EF4-FFF2-40B4-BE49-F238E27FC236}">
                <a16:creationId xmlns:a16="http://schemas.microsoft.com/office/drawing/2014/main" id="{C07944E4-0133-4D4F-9EC0-3B4E3F5D92FA}"/>
              </a:ext>
            </a:extLst>
          </p:cNvPr>
          <p:cNvSpPr txBox="1"/>
          <p:nvPr/>
        </p:nvSpPr>
        <p:spPr>
          <a:xfrm>
            <a:off x="6683317" y="5491142"/>
            <a:ext cx="5421456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sz="9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Rizoma.</a:t>
            </a:r>
            <a:r>
              <a:rPr lang="es-MX" sz="9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 Plataforma informática soberana, accesible y eficiente, totalmente pública, que fortalece la estructura informática y la organización de la infraestructura de cómputo de alto rendimiento.</a:t>
            </a:r>
            <a:endParaRPr lang="en-US" sz="9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20" name="Google Shape;801;p25">
            <a:extLst>
              <a:ext uri="{FF2B5EF4-FFF2-40B4-BE49-F238E27FC236}">
                <a16:creationId xmlns:a16="http://schemas.microsoft.com/office/drawing/2014/main" id="{C3E86280-17FE-43B1-9725-360AE2111ED4}"/>
              </a:ext>
            </a:extLst>
          </p:cNvPr>
          <p:cNvSpPr/>
          <p:nvPr/>
        </p:nvSpPr>
        <p:spPr>
          <a:xfrm>
            <a:off x="6408637" y="5533502"/>
            <a:ext cx="274597" cy="27280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solidFill>
              <a:srgbClr val="245C4F"/>
            </a:solidFill>
            <a:prstDash val="solid"/>
            <a:round/>
            <a:headEnd type="none" w="sm" len="sm"/>
            <a:tailEnd type="none" w="sm" len="sm"/>
          </a:ln>
          <a:effectLst>
            <a:outerShdw blurRad="71438" dist="38100" dir="5340000" algn="bl" rotWithShape="0">
              <a:srgbClr val="000000">
                <a:alpha val="24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/>
            <a:endParaRPr lang="es-ES" sz="800" kern="0">
              <a:solidFill>
                <a:srgbClr val="9D2349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21" name="Google Shape;825;p25">
            <a:extLst>
              <a:ext uri="{FF2B5EF4-FFF2-40B4-BE49-F238E27FC236}">
                <a16:creationId xmlns:a16="http://schemas.microsoft.com/office/drawing/2014/main" id="{B02AE706-4D4C-4388-BB73-FEB1D2D9EBB8}"/>
              </a:ext>
            </a:extLst>
          </p:cNvPr>
          <p:cNvSpPr txBox="1"/>
          <p:nvPr/>
        </p:nvSpPr>
        <p:spPr>
          <a:xfrm>
            <a:off x="6683388" y="5934499"/>
            <a:ext cx="5421385" cy="353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sz="900" b="1" kern="0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TRL. </a:t>
            </a:r>
            <a:r>
              <a:rPr lang="es-MX" sz="900" kern="0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Nivel de madurez tecnológica (</a:t>
            </a:r>
            <a:r>
              <a:rPr lang="es-MX" sz="900" kern="0" dirty="0" err="1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Technology</a:t>
            </a:r>
            <a:r>
              <a:rPr lang="es-MX" sz="900" kern="0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s-MX" sz="900" kern="0" dirty="0" err="1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Readiness</a:t>
            </a:r>
            <a:r>
              <a:rPr lang="es-MX" sz="900" kern="0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s-MX" sz="900" kern="0" dirty="0" err="1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Level</a:t>
            </a:r>
            <a:r>
              <a:rPr lang="es-MX" sz="900" kern="0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).</a:t>
            </a:r>
            <a:endParaRPr lang="es-419" sz="900" kern="0" dirty="0">
              <a:solidFill>
                <a:srgbClr val="245C4F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22" name="Google Shape;801;p25">
            <a:extLst>
              <a:ext uri="{FF2B5EF4-FFF2-40B4-BE49-F238E27FC236}">
                <a16:creationId xmlns:a16="http://schemas.microsoft.com/office/drawing/2014/main" id="{2ABF0F9E-FA68-4D05-B9AB-BBB5F50EE3AB}"/>
              </a:ext>
            </a:extLst>
          </p:cNvPr>
          <p:cNvSpPr/>
          <p:nvPr/>
        </p:nvSpPr>
        <p:spPr>
          <a:xfrm>
            <a:off x="6408637" y="5962463"/>
            <a:ext cx="274597" cy="27280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solidFill>
              <a:srgbClr val="245C4F"/>
            </a:solidFill>
            <a:prstDash val="solid"/>
            <a:round/>
            <a:headEnd type="none" w="sm" len="sm"/>
            <a:tailEnd type="none" w="sm" len="sm"/>
          </a:ln>
          <a:effectLst>
            <a:outerShdw blurRad="71438" dist="38100" dir="5340000" algn="bl" rotWithShape="0">
              <a:srgbClr val="000000">
                <a:alpha val="24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/>
            <a:endParaRPr lang="es-ES" sz="800" kern="0">
              <a:solidFill>
                <a:srgbClr val="9D2349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49" name="CuadroTexto 56">
            <a:extLst>
              <a:ext uri="{FF2B5EF4-FFF2-40B4-BE49-F238E27FC236}">
                <a16:creationId xmlns:a16="http://schemas.microsoft.com/office/drawing/2014/main" id="{0FC241F8-9637-455D-AC85-A34D40C4F6CC}"/>
              </a:ext>
            </a:extLst>
          </p:cNvPr>
          <p:cNvSpPr txBox="1"/>
          <p:nvPr/>
        </p:nvSpPr>
        <p:spPr>
          <a:xfrm>
            <a:off x="450883" y="4194749"/>
            <a:ext cx="5472571" cy="507831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sz="900" b="1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Desarrollos Tecnológicos.</a:t>
            </a:r>
            <a:r>
              <a:rPr lang="es-MX" sz="900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 Aquellos desarrollos con un nivel de madurez tecnológico (TRL definido) o tecnologías que se generen, consoliden o maduren en el marco del proyecto a través de las actividades, metas o productos.</a:t>
            </a:r>
            <a:endParaRPr lang="en-US" sz="9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50" name="Google Shape;801;p25">
            <a:extLst>
              <a:ext uri="{FF2B5EF4-FFF2-40B4-BE49-F238E27FC236}">
                <a16:creationId xmlns:a16="http://schemas.microsoft.com/office/drawing/2014/main" id="{33F963CB-D91E-4F07-BAA2-0F7E970B83B3}"/>
              </a:ext>
            </a:extLst>
          </p:cNvPr>
          <p:cNvSpPr/>
          <p:nvPr/>
        </p:nvSpPr>
        <p:spPr>
          <a:xfrm>
            <a:off x="176531" y="4314134"/>
            <a:ext cx="274597" cy="27280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solidFill>
              <a:srgbClr val="245C4F"/>
            </a:solidFill>
            <a:prstDash val="solid"/>
            <a:round/>
            <a:headEnd type="none" w="sm" len="sm"/>
            <a:tailEnd type="none" w="sm" len="sm"/>
          </a:ln>
          <a:effectLst>
            <a:outerShdw blurRad="71438" dist="38100" dir="5340000" algn="bl" rotWithShape="0">
              <a:srgbClr val="000000">
                <a:alpha val="24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/>
            <a:endParaRPr lang="es-ES" sz="800" kern="0">
              <a:solidFill>
                <a:srgbClr val="9D2349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0333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FFE02FA6-82B8-2B96-9330-591BDE1E6C2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432271" y="361701"/>
            <a:ext cx="5360592" cy="648948"/>
          </a:xfrm>
          <a:prstGeom prst="rect">
            <a:avLst/>
          </a:prstGeom>
        </p:spPr>
      </p:pic>
      <p:sp>
        <p:nvSpPr>
          <p:cNvPr id="5" name="Rectangle 3">
            <a:extLst>
              <a:ext uri="{FF2B5EF4-FFF2-40B4-BE49-F238E27FC236}">
                <a16:creationId xmlns:a16="http://schemas.microsoft.com/office/drawing/2014/main" id="{EF77EF7D-98AD-4E36-9F3F-1070B12566D1}"/>
              </a:ext>
            </a:extLst>
          </p:cNvPr>
          <p:cNvSpPr/>
          <p:nvPr/>
        </p:nvSpPr>
        <p:spPr>
          <a:xfrm>
            <a:off x="0" y="1901510"/>
            <a:ext cx="12191999" cy="3374053"/>
          </a:xfrm>
          <a:prstGeom prst="rect">
            <a:avLst/>
          </a:prstGeom>
          <a:solidFill>
            <a:srgbClr val="B38E5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/>
          <a:lstStyle/>
          <a:p>
            <a:pPr algn="just"/>
            <a:r>
              <a:rPr lang="es-MX" sz="18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Para cualquier duda o comentario respecto al contenido de la información de esta Convocatoria y sus Términos de Referencia, favor de contactar al personal de la Dirección de Laboratorios Nacionales, de lunes a viernes en días hábiles, de las 9:00 a las 18:00 horas (tiempo de la Ciudad de México), a través de los siguientes correos:</a:t>
            </a:r>
          </a:p>
          <a:p>
            <a:pPr algn="just"/>
            <a:endParaRPr lang="es-MX" sz="1800" dirty="0">
              <a:solidFill>
                <a:schemeClr val="bg1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just"/>
            <a:endParaRPr lang="es-MX" sz="1800" dirty="0">
              <a:solidFill>
                <a:schemeClr val="bg1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es-MX" sz="1800" u="sng" dirty="0">
                <a:solidFill>
                  <a:srgbClr val="FF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rosa.mijares@secihti.mx</a:t>
            </a:r>
          </a:p>
          <a:p>
            <a:pPr algn="ctr"/>
            <a:r>
              <a:rPr lang="es-MX" sz="1800" u="sng" dirty="0">
                <a:solidFill>
                  <a:srgbClr val="FF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stfordecyt@secihti.mx</a:t>
            </a:r>
            <a:endParaRPr lang="es-MX" sz="1800" u="sng" dirty="0">
              <a:solidFill>
                <a:srgbClr val="FF0000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  <a:hlinkClick r:id="rId5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algn="ctr"/>
            <a:r>
              <a:rPr lang="es-MX" sz="1800" u="sng" dirty="0">
                <a:solidFill>
                  <a:srgbClr val="FF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asistenteder@secihti.mx</a:t>
            </a:r>
          </a:p>
          <a:p>
            <a:pPr algn="ctr"/>
            <a:r>
              <a:rPr lang="es-MX" sz="1800" u="sng" dirty="0">
                <a:solidFill>
                  <a:srgbClr val="FF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fondosmixtos@secihti.mx</a:t>
            </a:r>
          </a:p>
        </p:txBody>
      </p:sp>
    </p:spTree>
    <p:extLst>
      <p:ext uri="{BB962C8B-B14F-4D97-AF65-F5344CB8AC3E}">
        <p14:creationId xmlns:p14="http://schemas.microsoft.com/office/powerpoint/2010/main" val="314178113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"/>
          <p:cNvSpPr txBox="1"/>
          <p:nvPr/>
        </p:nvSpPr>
        <p:spPr>
          <a:xfrm>
            <a:off x="1524000" y="1960395"/>
            <a:ext cx="9520518" cy="1655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91932"/>
              </a:buClr>
              <a:buSzPts val="4400"/>
              <a:buFont typeface="Noto Sans"/>
              <a:buNone/>
            </a:pPr>
            <a:r>
              <a:rPr lang="es-MX" sz="4800" b="1" i="0" u="none" strike="noStrike" cap="none" dirty="0">
                <a:solidFill>
                  <a:srgbClr val="691932"/>
                </a:solidFill>
                <a:latin typeface="Noto Sans"/>
                <a:ea typeface="Noto Sans"/>
                <a:cs typeface="Noto Sans"/>
                <a:sym typeface="Noto Sans"/>
              </a:rPr>
              <a:t>¡Gracias!</a:t>
            </a:r>
          </a:p>
        </p:txBody>
      </p:sp>
      <p:sp>
        <p:nvSpPr>
          <p:cNvPr id="104" name="Google Shape;104;p3"/>
          <p:cNvSpPr txBox="1"/>
          <p:nvPr/>
        </p:nvSpPr>
        <p:spPr>
          <a:xfrm>
            <a:off x="1524000" y="3513201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B7903D"/>
              </a:buClr>
              <a:buSzPts val="2800"/>
              <a:buFont typeface="Arial"/>
              <a:buNone/>
            </a:pPr>
            <a:r>
              <a:rPr lang="es-MX" sz="2800" b="1" i="0" u="none" strike="noStrike" cap="none" dirty="0">
                <a:solidFill>
                  <a:srgbClr val="B7903D"/>
                </a:solidFill>
                <a:latin typeface="Noto Sans"/>
                <a:ea typeface="Noto Sans"/>
                <a:cs typeface="Noto Sans"/>
                <a:sym typeface="Noto Sans"/>
              </a:rPr>
              <a:t>DIRECCIÓN DE LABORATORIOS NACIONALES</a:t>
            </a:r>
          </a:p>
        </p:txBody>
      </p:sp>
      <p:cxnSp>
        <p:nvCxnSpPr>
          <p:cNvPr id="105" name="Google Shape;105;p3"/>
          <p:cNvCxnSpPr/>
          <p:nvPr/>
        </p:nvCxnSpPr>
        <p:spPr>
          <a:xfrm>
            <a:off x="2829697" y="3339725"/>
            <a:ext cx="6524368" cy="0"/>
          </a:xfrm>
          <a:prstGeom prst="straightConnector1">
            <a:avLst/>
          </a:prstGeom>
          <a:noFill/>
          <a:ln w="38100" cap="flat" cmpd="sng">
            <a:solidFill>
              <a:srgbClr val="B7903D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3" name="Imagen 2">
            <a:extLst>
              <a:ext uri="{FF2B5EF4-FFF2-40B4-BE49-F238E27FC236}">
                <a16:creationId xmlns:a16="http://schemas.microsoft.com/office/drawing/2014/main" id="{6806EDBF-C2C4-18D5-20E2-37290BBB589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439328" y="344209"/>
            <a:ext cx="7305105" cy="88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8570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FFE02FA6-82B8-2B96-9330-591BDE1E6C2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432271" y="361701"/>
            <a:ext cx="5360592" cy="648948"/>
          </a:xfrm>
          <a:prstGeom prst="rect">
            <a:avLst/>
          </a:prstGeom>
        </p:spPr>
      </p:pic>
      <p:sp>
        <p:nvSpPr>
          <p:cNvPr id="6" name="Google Shape;103;p3">
            <a:extLst>
              <a:ext uri="{FF2B5EF4-FFF2-40B4-BE49-F238E27FC236}">
                <a16:creationId xmlns:a16="http://schemas.microsoft.com/office/drawing/2014/main" id="{17C342DC-EFEF-4036-8BFC-A400CF346DF1}"/>
              </a:ext>
            </a:extLst>
          </p:cNvPr>
          <p:cNvSpPr txBox="1"/>
          <p:nvPr/>
        </p:nvSpPr>
        <p:spPr>
          <a:xfrm>
            <a:off x="1064656" y="333285"/>
            <a:ext cx="10820400" cy="9556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lnSpcReduction="10000"/>
          </a:bodyPr>
          <a:lstStyle/>
          <a:p>
            <a:pPr marL="0" marR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91932"/>
              </a:buClr>
              <a:buSzPts val="4400"/>
              <a:buFont typeface="Noto Sans"/>
              <a:buNone/>
            </a:pPr>
            <a:r>
              <a:rPr lang="es-MX" sz="3200" b="1" i="0" u="none" strike="noStrike" cap="none" dirty="0">
                <a:solidFill>
                  <a:srgbClr val="691932"/>
                </a:solidFill>
                <a:latin typeface="Noto Sans"/>
                <a:ea typeface="Noto Sans"/>
                <a:cs typeface="Noto Sans"/>
                <a:sym typeface="Noto Sans"/>
              </a:rPr>
              <a:t>Consideraciones </a:t>
            </a:r>
          </a:p>
          <a:p>
            <a:pPr marL="0" marR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91932"/>
              </a:buClr>
              <a:buSzPts val="4400"/>
              <a:buFont typeface="Noto Sans"/>
              <a:buNone/>
            </a:pPr>
            <a:r>
              <a:rPr lang="es-MX" sz="3200" b="1" i="0" u="none" strike="noStrike" cap="none" dirty="0">
                <a:solidFill>
                  <a:srgbClr val="691932"/>
                </a:solidFill>
                <a:latin typeface="Noto Sans"/>
                <a:ea typeface="Noto Sans"/>
                <a:cs typeface="Noto Sans"/>
                <a:sym typeface="Noto Sans"/>
              </a:rPr>
              <a:t>importantes</a:t>
            </a:r>
            <a:endParaRPr lang="es-MX" sz="3600" b="1" i="0" u="none" strike="noStrike" cap="none" dirty="0">
              <a:solidFill>
                <a:srgbClr val="691932"/>
              </a:solidFill>
              <a:latin typeface="Noto Sans"/>
              <a:ea typeface="Noto Sans"/>
              <a:cs typeface="Noto Sans"/>
              <a:sym typeface="Noto Sans"/>
            </a:endParaRPr>
          </a:p>
        </p:txBody>
      </p:sp>
      <p:sp>
        <p:nvSpPr>
          <p:cNvPr id="7" name="Google Shape;104;p3">
            <a:extLst>
              <a:ext uri="{FF2B5EF4-FFF2-40B4-BE49-F238E27FC236}">
                <a16:creationId xmlns:a16="http://schemas.microsoft.com/office/drawing/2014/main" id="{BE00C8A3-98E9-46F3-8B7E-CA71A1C20A1C}"/>
              </a:ext>
            </a:extLst>
          </p:cNvPr>
          <p:cNvSpPr txBox="1"/>
          <p:nvPr/>
        </p:nvSpPr>
        <p:spPr>
          <a:xfrm>
            <a:off x="347183" y="1248593"/>
            <a:ext cx="11282487" cy="584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B7903D"/>
              </a:buClr>
              <a:buSzPts val="2800"/>
              <a:buFont typeface="Arial"/>
              <a:buNone/>
            </a:pPr>
            <a:r>
              <a:rPr lang="es-MX" sz="1800" b="1" i="0" u="none" strike="noStrike" cap="none" dirty="0">
                <a:solidFill>
                  <a:srgbClr val="B7903D"/>
                </a:solidFill>
                <a:latin typeface="Noto Sans"/>
                <a:ea typeface="Noto Sans"/>
                <a:cs typeface="Noto Sans"/>
                <a:sym typeface="Noto Sans"/>
              </a:rPr>
              <a:t>Las propuestas </a:t>
            </a:r>
            <a:r>
              <a:rPr lang="es-MX" sz="1800" i="0" u="none" strike="noStrike" cap="none" dirty="0">
                <a:solidFill>
                  <a:srgbClr val="B7903D"/>
                </a:solidFill>
                <a:latin typeface="Noto Sans"/>
                <a:ea typeface="Noto Sans"/>
                <a:cs typeface="Noto Sans"/>
                <a:sym typeface="Noto Sans"/>
              </a:rPr>
              <a:t>que sean sometidas a esta Convocatoria, </a:t>
            </a:r>
            <a:r>
              <a:rPr lang="es-MX" sz="1800" b="1" i="0" u="none" strike="noStrike" cap="none" dirty="0">
                <a:solidFill>
                  <a:srgbClr val="B7903D"/>
                </a:solidFill>
                <a:latin typeface="Noto Sans"/>
                <a:ea typeface="Noto Sans"/>
                <a:cs typeface="Noto Sans"/>
                <a:sym typeface="Noto Sans"/>
              </a:rPr>
              <a:t>además de cumplir con los establecido en los instrumentos regulatorios correspondientes</a:t>
            </a:r>
            <a:r>
              <a:rPr lang="es-MX" sz="1800" i="0" u="none" strike="noStrike" cap="none" dirty="0">
                <a:solidFill>
                  <a:srgbClr val="B7903D"/>
                </a:solidFill>
                <a:latin typeface="Noto Sans"/>
                <a:ea typeface="Noto Sans"/>
                <a:cs typeface="Noto Sans"/>
                <a:sym typeface="Noto Sans"/>
              </a:rPr>
              <a:t>, deberán cumplir con lo siguiente:</a:t>
            </a:r>
          </a:p>
        </p:txBody>
      </p:sp>
      <p:grpSp>
        <p:nvGrpSpPr>
          <p:cNvPr id="24" name="Grupo 23">
            <a:extLst>
              <a:ext uri="{FF2B5EF4-FFF2-40B4-BE49-F238E27FC236}">
                <a16:creationId xmlns:a16="http://schemas.microsoft.com/office/drawing/2014/main" id="{8E1361F3-4321-43FD-90E6-155A27506E69}"/>
              </a:ext>
            </a:extLst>
          </p:cNvPr>
          <p:cNvGrpSpPr/>
          <p:nvPr/>
        </p:nvGrpSpPr>
        <p:grpSpPr>
          <a:xfrm>
            <a:off x="824753" y="2930262"/>
            <a:ext cx="9475687" cy="1967752"/>
            <a:chOff x="2995856" y="2850776"/>
            <a:chExt cx="9475687" cy="1967752"/>
          </a:xfrm>
        </p:grpSpPr>
        <p:sp>
          <p:nvSpPr>
            <p:cNvPr id="8" name="Hexágono 7">
              <a:extLst>
                <a:ext uri="{FF2B5EF4-FFF2-40B4-BE49-F238E27FC236}">
                  <a16:creationId xmlns:a16="http://schemas.microsoft.com/office/drawing/2014/main" id="{70C9063C-8F03-48E5-BA23-EC562DF2D5EA}"/>
                </a:ext>
              </a:extLst>
            </p:cNvPr>
            <p:cNvSpPr/>
            <p:nvPr/>
          </p:nvSpPr>
          <p:spPr>
            <a:xfrm>
              <a:off x="2995856" y="2850776"/>
              <a:ext cx="1856450" cy="1311835"/>
            </a:xfrm>
            <a:prstGeom prst="hexagon">
              <a:avLst/>
            </a:prstGeom>
            <a:solidFill>
              <a:srgbClr val="0F30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/>
                <a:t>1. Solicitudes completas</a:t>
              </a:r>
            </a:p>
          </p:txBody>
        </p:sp>
        <p:sp>
          <p:nvSpPr>
            <p:cNvPr id="11" name="Hexágono 10">
              <a:extLst>
                <a:ext uri="{FF2B5EF4-FFF2-40B4-BE49-F238E27FC236}">
                  <a16:creationId xmlns:a16="http://schemas.microsoft.com/office/drawing/2014/main" id="{8014C437-EF67-4F54-A6BE-8FB4D478A9FE}"/>
                </a:ext>
              </a:extLst>
            </p:cNvPr>
            <p:cNvSpPr/>
            <p:nvPr/>
          </p:nvSpPr>
          <p:spPr>
            <a:xfrm>
              <a:off x="4521496" y="3506693"/>
              <a:ext cx="1856450" cy="1311835"/>
            </a:xfrm>
            <a:prstGeom prst="hexagon">
              <a:avLst/>
            </a:prstGeom>
            <a:solidFill>
              <a:srgbClr val="0F30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/>
                <a:t>2. Información actualizada</a:t>
              </a:r>
            </a:p>
          </p:txBody>
        </p:sp>
        <p:sp>
          <p:nvSpPr>
            <p:cNvPr id="12" name="Hexágono 11">
              <a:extLst>
                <a:ext uri="{FF2B5EF4-FFF2-40B4-BE49-F238E27FC236}">
                  <a16:creationId xmlns:a16="http://schemas.microsoft.com/office/drawing/2014/main" id="{EBC1B42C-3586-455E-8505-F4B103C5DB87}"/>
                </a:ext>
              </a:extLst>
            </p:cNvPr>
            <p:cNvSpPr/>
            <p:nvPr/>
          </p:nvSpPr>
          <p:spPr>
            <a:xfrm>
              <a:off x="6047136" y="2850776"/>
              <a:ext cx="1856450" cy="1311835"/>
            </a:xfrm>
            <a:prstGeom prst="hexagon">
              <a:avLst/>
            </a:prstGeom>
            <a:solidFill>
              <a:srgbClr val="0F30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/>
                <a:t>3. Alineadas a instrumentos regulatorios</a:t>
              </a:r>
            </a:p>
          </p:txBody>
        </p:sp>
        <p:sp>
          <p:nvSpPr>
            <p:cNvPr id="13" name="Hexágono 12">
              <a:extLst>
                <a:ext uri="{FF2B5EF4-FFF2-40B4-BE49-F238E27FC236}">
                  <a16:creationId xmlns:a16="http://schemas.microsoft.com/office/drawing/2014/main" id="{85D3BFDE-E2B8-4B23-B328-AC2657CCFED1}"/>
                </a:ext>
              </a:extLst>
            </p:cNvPr>
            <p:cNvSpPr/>
            <p:nvPr/>
          </p:nvSpPr>
          <p:spPr>
            <a:xfrm>
              <a:off x="10615093" y="3506693"/>
              <a:ext cx="1856450" cy="1311835"/>
            </a:xfrm>
            <a:prstGeom prst="hexagon">
              <a:avLst/>
            </a:prstGeom>
            <a:solidFill>
              <a:srgbClr val="0F30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/>
                <a:t>6. No duplicidad</a:t>
              </a:r>
            </a:p>
          </p:txBody>
        </p:sp>
        <p:sp>
          <p:nvSpPr>
            <p:cNvPr id="14" name="Hexágono 13">
              <a:extLst>
                <a:ext uri="{FF2B5EF4-FFF2-40B4-BE49-F238E27FC236}">
                  <a16:creationId xmlns:a16="http://schemas.microsoft.com/office/drawing/2014/main" id="{8DDA8F04-B4A1-45E8-A182-E651790E61D0}"/>
                </a:ext>
              </a:extLst>
            </p:cNvPr>
            <p:cNvSpPr/>
            <p:nvPr/>
          </p:nvSpPr>
          <p:spPr>
            <a:xfrm>
              <a:off x="7572777" y="3506693"/>
              <a:ext cx="1856450" cy="1311835"/>
            </a:xfrm>
            <a:prstGeom prst="hexagon">
              <a:avLst/>
            </a:prstGeom>
            <a:solidFill>
              <a:srgbClr val="0F30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/>
                <a:t>4. Ser Laboratorio Nacional</a:t>
              </a:r>
            </a:p>
          </p:txBody>
        </p:sp>
        <p:sp>
          <p:nvSpPr>
            <p:cNvPr id="15" name="Hexágono 14">
              <a:extLst>
                <a:ext uri="{FF2B5EF4-FFF2-40B4-BE49-F238E27FC236}">
                  <a16:creationId xmlns:a16="http://schemas.microsoft.com/office/drawing/2014/main" id="{0ACA2AD5-F9C7-47F1-B851-9483F2FD133F}"/>
                </a:ext>
              </a:extLst>
            </p:cNvPr>
            <p:cNvSpPr/>
            <p:nvPr/>
          </p:nvSpPr>
          <p:spPr>
            <a:xfrm>
              <a:off x="9089452" y="2850776"/>
              <a:ext cx="1856450" cy="1311835"/>
            </a:xfrm>
            <a:prstGeom prst="hexagon">
              <a:avLst/>
            </a:prstGeom>
            <a:solidFill>
              <a:srgbClr val="0F30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/>
                <a:t>5. No tener apoyo vigente</a:t>
              </a:r>
            </a:p>
          </p:txBody>
        </p:sp>
      </p:grpSp>
      <p:sp>
        <p:nvSpPr>
          <p:cNvPr id="18" name="Google Shape;104;p3">
            <a:extLst>
              <a:ext uri="{FF2B5EF4-FFF2-40B4-BE49-F238E27FC236}">
                <a16:creationId xmlns:a16="http://schemas.microsoft.com/office/drawing/2014/main" id="{2AC03E00-EEB2-4FC8-B3F3-56A70C8E888A}"/>
              </a:ext>
            </a:extLst>
          </p:cNvPr>
          <p:cNvSpPr txBox="1"/>
          <p:nvPr/>
        </p:nvSpPr>
        <p:spPr>
          <a:xfrm>
            <a:off x="642953" y="2089405"/>
            <a:ext cx="2585758" cy="584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R="0" lvl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ts val="2800"/>
            </a:pPr>
            <a:r>
              <a:rPr lang="es-MX" sz="1200" b="1" dirty="0">
                <a:solidFill>
                  <a:schemeClr val="tx1"/>
                </a:solidFill>
                <a:latin typeface="Noto Sans"/>
                <a:ea typeface="Noto Sans"/>
                <a:cs typeface="Noto Sans"/>
                <a:sym typeface="Noto Sans"/>
              </a:rPr>
              <a:t>1.</a:t>
            </a:r>
            <a:r>
              <a:rPr lang="es-MX" sz="1200" dirty="0">
                <a:solidFill>
                  <a:schemeClr val="tx1"/>
                </a:solidFill>
                <a:latin typeface="Noto Sans"/>
                <a:ea typeface="Noto Sans"/>
                <a:cs typeface="Noto Sans"/>
                <a:sym typeface="Noto Sans"/>
              </a:rPr>
              <a:t> Todos los campos deben de estar </a:t>
            </a:r>
            <a:r>
              <a:rPr lang="es-MX" sz="1200" b="1" dirty="0">
                <a:solidFill>
                  <a:schemeClr val="tx1"/>
                </a:solidFill>
                <a:latin typeface="Noto Sans"/>
                <a:ea typeface="Noto Sans"/>
                <a:cs typeface="Noto Sans"/>
                <a:sym typeface="Noto Sans"/>
              </a:rPr>
              <a:t>llenos con información fidedigna </a:t>
            </a:r>
            <a:r>
              <a:rPr lang="es-MX" sz="1200" dirty="0">
                <a:solidFill>
                  <a:schemeClr val="tx1"/>
                </a:solidFill>
                <a:latin typeface="Noto Sans"/>
                <a:ea typeface="Noto Sans"/>
                <a:cs typeface="Noto Sans"/>
                <a:sym typeface="Noto Sans"/>
              </a:rPr>
              <a:t>y cumplir con los campos requeridos.</a:t>
            </a:r>
          </a:p>
        </p:txBody>
      </p:sp>
      <p:sp>
        <p:nvSpPr>
          <p:cNvPr id="19" name="Google Shape;104;p3">
            <a:extLst>
              <a:ext uri="{FF2B5EF4-FFF2-40B4-BE49-F238E27FC236}">
                <a16:creationId xmlns:a16="http://schemas.microsoft.com/office/drawing/2014/main" id="{61CD5354-E3F8-4A2F-A197-7EE65E2A7961}"/>
              </a:ext>
            </a:extLst>
          </p:cNvPr>
          <p:cNvSpPr txBox="1"/>
          <p:nvPr/>
        </p:nvSpPr>
        <p:spPr>
          <a:xfrm>
            <a:off x="824753" y="4730682"/>
            <a:ext cx="4238953" cy="10017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just">
              <a:lnSpc>
                <a:spcPct val="90000"/>
              </a:lnSpc>
              <a:buClrTx/>
              <a:buSzPts val="2800"/>
            </a:pPr>
            <a:r>
              <a:rPr lang="es-MX" sz="1200" b="1" dirty="0">
                <a:solidFill>
                  <a:schemeClr val="tx1"/>
                </a:solidFill>
                <a:latin typeface="Noto Sans"/>
                <a:ea typeface="Noto Sans"/>
                <a:cs typeface="Noto Sans"/>
                <a:sym typeface="Noto Sans"/>
              </a:rPr>
              <a:t>2. </a:t>
            </a:r>
            <a:r>
              <a:rPr lang="es-MX" sz="1200" dirty="0">
                <a:solidFill>
                  <a:schemeClr val="tx1"/>
                </a:solidFill>
                <a:latin typeface="Noto Sans"/>
                <a:ea typeface="Noto Sans"/>
                <a:cs typeface="Noto Sans"/>
                <a:sym typeface="Noto Sans"/>
              </a:rPr>
              <a:t>Los </a:t>
            </a:r>
            <a:r>
              <a:rPr lang="es-MX" sz="1200" b="1" dirty="0">
                <a:solidFill>
                  <a:schemeClr val="tx1"/>
                </a:solidFill>
                <a:latin typeface="Noto Sans"/>
                <a:ea typeface="Noto Sans"/>
                <a:cs typeface="Noto Sans"/>
                <a:sym typeface="Noto Sans"/>
              </a:rPr>
              <a:t>datos de los responsables </a:t>
            </a:r>
            <a:r>
              <a:rPr lang="es-MX" sz="1200" dirty="0">
                <a:solidFill>
                  <a:schemeClr val="tx1"/>
                </a:solidFill>
                <a:latin typeface="Noto Sans"/>
                <a:ea typeface="Noto Sans"/>
                <a:cs typeface="Noto Sans"/>
                <a:sym typeface="Noto Sans"/>
              </a:rPr>
              <a:t>y del grupo de trabajo deberán estar </a:t>
            </a:r>
            <a:r>
              <a:rPr lang="es-MX" sz="1200" b="1" dirty="0">
                <a:solidFill>
                  <a:schemeClr val="tx1"/>
                </a:solidFill>
                <a:latin typeface="Noto Sans"/>
                <a:ea typeface="Noto Sans"/>
                <a:cs typeface="Noto Sans"/>
                <a:sym typeface="Noto Sans"/>
              </a:rPr>
              <a:t>completos y actualizados</a:t>
            </a:r>
            <a:r>
              <a:rPr lang="es-MX" sz="1200" dirty="0">
                <a:solidFill>
                  <a:schemeClr val="tx1"/>
                </a:solidFill>
                <a:latin typeface="Noto Sans"/>
                <a:ea typeface="Noto Sans"/>
                <a:cs typeface="Noto Sans"/>
                <a:sym typeface="Noto Sans"/>
              </a:rPr>
              <a:t>, (en la solicitud y Rizoma (</a:t>
            </a:r>
            <a:r>
              <a:rPr lang="en-US" sz="1200" b="1" noProof="1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  <a:hlinkClick r:id="rId5"/>
              </a:rPr>
              <a:t>https://rizoma.conahcyt.mx</a:t>
            </a:r>
            <a:r>
              <a:rPr lang="es-MX" sz="1200" dirty="0">
                <a:solidFill>
                  <a:schemeClr val="tx1"/>
                </a:solidFill>
                <a:latin typeface="Noto Sans"/>
                <a:ea typeface="Noto Sans"/>
                <a:cs typeface="Noto Sans"/>
                <a:sym typeface="Noto Sans"/>
              </a:rPr>
              <a:t>).</a:t>
            </a:r>
          </a:p>
        </p:txBody>
      </p:sp>
      <p:sp>
        <p:nvSpPr>
          <p:cNvPr id="20" name="Google Shape;104;p3">
            <a:extLst>
              <a:ext uri="{FF2B5EF4-FFF2-40B4-BE49-F238E27FC236}">
                <a16:creationId xmlns:a16="http://schemas.microsoft.com/office/drawing/2014/main" id="{06CB0712-0D4C-42CA-997C-0FFD85E62492}"/>
              </a:ext>
            </a:extLst>
          </p:cNvPr>
          <p:cNvSpPr txBox="1"/>
          <p:nvPr/>
        </p:nvSpPr>
        <p:spPr>
          <a:xfrm>
            <a:off x="3754995" y="1873023"/>
            <a:ext cx="2719861" cy="10174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R="0" lvl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ts val="2800"/>
            </a:pPr>
            <a:r>
              <a:rPr lang="es-MX" sz="1200" b="1" dirty="0">
                <a:solidFill>
                  <a:schemeClr val="tx1"/>
                </a:solidFill>
                <a:latin typeface="Noto Sans"/>
                <a:ea typeface="Noto Sans"/>
                <a:cs typeface="Noto Sans"/>
                <a:sym typeface="Noto Sans"/>
              </a:rPr>
              <a:t>3. </a:t>
            </a:r>
            <a:r>
              <a:rPr lang="es-MX" sz="1200" dirty="0">
                <a:solidFill>
                  <a:schemeClr val="tx1"/>
                </a:solidFill>
                <a:latin typeface="Noto Sans"/>
                <a:ea typeface="Noto Sans"/>
                <a:cs typeface="Noto Sans"/>
                <a:sym typeface="Noto Sans"/>
              </a:rPr>
              <a:t>La solicitud debe de estar alineada a </a:t>
            </a:r>
            <a:r>
              <a:rPr lang="es-MX" sz="1200" b="1" dirty="0">
                <a:solidFill>
                  <a:schemeClr val="tx1"/>
                </a:solidFill>
                <a:latin typeface="Noto Sans"/>
                <a:ea typeface="Noto Sans"/>
                <a:cs typeface="Noto Sans"/>
                <a:sym typeface="Noto Sans"/>
              </a:rPr>
              <a:t>la convocatoria, sus </a:t>
            </a:r>
            <a:r>
              <a:rPr lang="es-MX" sz="1200" b="1" dirty="0" err="1">
                <a:solidFill>
                  <a:schemeClr val="tx1"/>
                </a:solidFill>
                <a:latin typeface="Noto Sans"/>
                <a:ea typeface="Noto Sans"/>
                <a:cs typeface="Noto Sans"/>
                <a:sym typeface="Noto Sans"/>
              </a:rPr>
              <a:t>TdR</a:t>
            </a:r>
            <a:r>
              <a:rPr lang="es-MX" sz="1200" dirty="0">
                <a:solidFill>
                  <a:schemeClr val="tx1"/>
                </a:solidFill>
                <a:latin typeface="Noto Sans"/>
                <a:ea typeface="Noto Sans"/>
                <a:cs typeface="Noto Sans"/>
                <a:sym typeface="Noto Sans"/>
              </a:rPr>
              <a:t>, los lineamientos del PPF003 y demás normativa aplicable.</a:t>
            </a:r>
          </a:p>
        </p:txBody>
      </p:sp>
      <p:sp>
        <p:nvSpPr>
          <p:cNvPr id="21" name="Google Shape;104;p3">
            <a:extLst>
              <a:ext uri="{FF2B5EF4-FFF2-40B4-BE49-F238E27FC236}">
                <a16:creationId xmlns:a16="http://schemas.microsoft.com/office/drawing/2014/main" id="{DB0D0BED-2B2E-4FD2-9320-68131C68622F}"/>
              </a:ext>
            </a:extLst>
          </p:cNvPr>
          <p:cNvSpPr txBox="1"/>
          <p:nvPr/>
        </p:nvSpPr>
        <p:spPr>
          <a:xfrm>
            <a:off x="5181977" y="4908396"/>
            <a:ext cx="2585758" cy="584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R="0" lvl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ts val="2800"/>
            </a:pPr>
            <a:r>
              <a:rPr lang="es-MX" sz="1200" b="1" dirty="0">
                <a:solidFill>
                  <a:schemeClr val="tx1"/>
                </a:solidFill>
                <a:latin typeface="Noto Sans"/>
                <a:ea typeface="Noto Sans"/>
                <a:cs typeface="Noto Sans"/>
                <a:sym typeface="Noto Sans"/>
              </a:rPr>
              <a:t>4. </a:t>
            </a:r>
            <a:r>
              <a:rPr lang="es-MX" sz="1200" dirty="0">
                <a:solidFill>
                  <a:schemeClr val="tx1"/>
                </a:solidFill>
                <a:latin typeface="Noto Sans"/>
                <a:ea typeface="Noto Sans"/>
                <a:cs typeface="Noto Sans"/>
                <a:sym typeface="Noto Sans"/>
              </a:rPr>
              <a:t>El LN debe contar con </a:t>
            </a:r>
            <a:r>
              <a:rPr lang="es-MX" sz="1200" b="1" dirty="0">
                <a:solidFill>
                  <a:schemeClr val="tx1"/>
                </a:solidFill>
                <a:latin typeface="Noto Sans"/>
                <a:ea typeface="Noto Sans"/>
                <a:cs typeface="Noto Sans"/>
                <a:sym typeface="Noto Sans"/>
              </a:rPr>
              <a:t>Convenio de Reconocimiento vigente (CDR)</a:t>
            </a:r>
            <a:r>
              <a:rPr lang="es-MX" sz="1200" dirty="0">
                <a:solidFill>
                  <a:schemeClr val="tx1"/>
                </a:solidFill>
                <a:latin typeface="Noto Sans"/>
                <a:ea typeface="Noto Sans"/>
                <a:cs typeface="Noto Sans"/>
                <a:sym typeface="Noto Sans"/>
              </a:rPr>
              <a:t>.</a:t>
            </a:r>
          </a:p>
        </p:txBody>
      </p:sp>
      <p:sp>
        <p:nvSpPr>
          <p:cNvPr id="22" name="Google Shape;104;p3">
            <a:extLst>
              <a:ext uri="{FF2B5EF4-FFF2-40B4-BE49-F238E27FC236}">
                <a16:creationId xmlns:a16="http://schemas.microsoft.com/office/drawing/2014/main" id="{AB59157C-44B4-4820-AD06-ACEF5811DFBC}"/>
              </a:ext>
            </a:extLst>
          </p:cNvPr>
          <p:cNvSpPr txBox="1"/>
          <p:nvPr/>
        </p:nvSpPr>
        <p:spPr>
          <a:xfrm>
            <a:off x="6871860" y="1805031"/>
            <a:ext cx="3737771" cy="1311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R="0" lvl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ts val="2800"/>
            </a:pPr>
            <a:r>
              <a:rPr lang="es-MX" sz="1200" b="1" dirty="0">
                <a:solidFill>
                  <a:schemeClr val="tx1"/>
                </a:solidFill>
                <a:latin typeface="Noto Sans"/>
                <a:ea typeface="Noto Sans"/>
                <a:cs typeface="Noto Sans"/>
                <a:sym typeface="Noto Sans"/>
              </a:rPr>
              <a:t>5. </a:t>
            </a:r>
            <a:r>
              <a:rPr lang="es-MX" sz="1200" dirty="0">
                <a:solidFill>
                  <a:schemeClr val="tx1"/>
                </a:solidFill>
                <a:latin typeface="Noto Sans"/>
                <a:ea typeface="Noto Sans"/>
                <a:cs typeface="Noto Sans"/>
                <a:sym typeface="Noto Sans"/>
              </a:rPr>
              <a:t>El LN </a:t>
            </a:r>
            <a:r>
              <a:rPr lang="es-MX" sz="1200" b="1" dirty="0">
                <a:solidFill>
                  <a:schemeClr val="tx1"/>
                </a:solidFill>
                <a:latin typeface="Noto Sans"/>
                <a:ea typeface="Noto Sans"/>
                <a:cs typeface="Noto Sans"/>
                <a:sym typeface="Noto Sans"/>
              </a:rPr>
              <a:t>no debe de contar con apoyo </a:t>
            </a:r>
            <a:r>
              <a:rPr lang="es-MX" sz="1200" dirty="0">
                <a:solidFill>
                  <a:schemeClr val="tx1"/>
                </a:solidFill>
                <a:latin typeface="Noto Sans"/>
                <a:ea typeface="Noto Sans"/>
                <a:cs typeface="Noto Sans"/>
                <a:sym typeface="Noto Sans"/>
              </a:rPr>
              <a:t>en el marco de la “</a:t>
            </a:r>
            <a:r>
              <a:rPr lang="es-MX" sz="1200" b="1" dirty="0">
                <a:solidFill>
                  <a:schemeClr val="tx1"/>
                </a:solidFill>
                <a:latin typeface="Noto Sans"/>
                <a:ea typeface="Noto Sans"/>
                <a:cs typeface="Noto Sans"/>
                <a:sym typeface="Noto Sans"/>
              </a:rPr>
              <a:t>Convocatoria 2023</a:t>
            </a:r>
            <a:r>
              <a:rPr lang="es-MX" sz="1200" dirty="0">
                <a:solidFill>
                  <a:schemeClr val="tx1"/>
                </a:solidFill>
                <a:latin typeface="Noto Sans"/>
                <a:ea typeface="Noto Sans"/>
                <a:cs typeface="Noto Sans"/>
                <a:sym typeface="Noto Sans"/>
              </a:rPr>
              <a:t>: Apoyo para el desarrollo de proyectos humanistas, científicos, tecnológicos y de innovación, de los Laboratorios Nacionales </a:t>
            </a:r>
            <a:r>
              <a:rPr lang="es-MX" sz="1200" dirty="0" err="1">
                <a:solidFill>
                  <a:schemeClr val="tx1"/>
                </a:solidFill>
                <a:latin typeface="Noto Sans"/>
                <a:ea typeface="Noto Sans"/>
                <a:cs typeface="Noto Sans"/>
                <a:sym typeface="Noto Sans"/>
              </a:rPr>
              <a:t>Conahcyt</a:t>
            </a:r>
            <a:r>
              <a:rPr lang="es-MX" sz="1200" dirty="0">
                <a:solidFill>
                  <a:schemeClr val="tx1"/>
                </a:solidFill>
                <a:latin typeface="Noto Sans"/>
                <a:ea typeface="Noto Sans"/>
                <a:cs typeface="Noto Sans"/>
                <a:sym typeface="Noto Sans"/>
              </a:rPr>
              <a:t>”.</a:t>
            </a:r>
          </a:p>
        </p:txBody>
      </p:sp>
      <p:sp>
        <p:nvSpPr>
          <p:cNvPr id="23" name="Google Shape;104;p3">
            <a:extLst>
              <a:ext uri="{FF2B5EF4-FFF2-40B4-BE49-F238E27FC236}">
                <a16:creationId xmlns:a16="http://schemas.microsoft.com/office/drawing/2014/main" id="{84B69AA3-F82C-4E47-B96C-73A634BE5D67}"/>
              </a:ext>
            </a:extLst>
          </p:cNvPr>
          <p:cNvSpPr txBox="1"/>
          <p:nvPr/>
        </p:nvSpPr>
        <p:spPr>
          <a:xfrm>
            <a:off x="8356066" y="4832583"/>
            <a:ext cx="2585758" cy="584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R="0" lvl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ts val="2800"/>
            </a:pPr>
            <a:r>
              <a:rPr lang="es-MX" sz="1200" b="1" dirty="0">
                <a:solidFill>
                  <a:schemeClr val="tx1"/>
                </a:solidFill>
                <a:latin typeface="Noto Sans"/>
                <a:ea typeface="Noto Sans"/>
                <a:cs typeface="Noto Sans"/>
                <a:sym typeface="Noto Sans"/>
              </a:rPr>
              <a:t>6. </a:t>
            </a:r>
            <a:r>
              <a:rPr lang="es-MX" sz="1200" dirty="0">
                <a:solidFill>
                  <a:schemeClr val="tx1"/>
                </a:solidFill>
                <a:latin typeface="Noto Sans"/>
                <a:ea typeface="Noto Sans"/>
                <a:cs typeface="Noto Sans"/>
                <a:sym typeface="Noto Sans"/>
              </a:rPr>
              <a:t>Solo se permite </a:t>
            </a:r>
            <a:r>
              <a:rPr lang="es-MX" sz="1200" b="1" dirty="0">
                <a:solidFill>
                  <a:schemeClr val="tx1"/>
                </a:solidFill>
                <a:latin typeface="Noto Sans"/>
                <a:ea typeface="Noto Sans"/>
                <a:cs typeface="Noto Sans"/>
                <a:sym typeface="Noto Sans"/>
              </a:rPr>
              <a:t>una solicitud por LN</a:t>
            </a:r>
            <a:r>
              <a:rPr lang="es-MX" sz="1200" dirty="0">
                <a:solidFill>
                  <a:schemeClr val="tx1"/>
                </a:solidFill>
                <a:latin typeface="Noto Sans"/>
                <a:ea typeface="Noto Sans"/>
                <a:cs typeface="Noto Sans"/>
                <a:sym typeface="Noto Sans"/>
              </a:rPr>
              <a:t>.</a:t>
            </a:r>
          </a:p>
        </p:txBody>
      </p:sp>
      <p:pic>
        <p:nvPicPr>
          <p:cNvPr id="9" name="Gráfico 8" descr="Advertencia con relleno sólido">
            <a:extLst>
              <a:ext uri="{FF2B5EF4-FFF2-40B4-BE49-F238E27FC236}">
                <a16:creationId xmlns:a16="http://schemas.microsoft.com/office/drawing/2014/main" id="{726F1CB6-4729-4DCD-819D-725A8B69197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50256" y="289354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756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7"/>
          <p:cNvSpPr txBox="1">
            <a:spLocks noGrp="1"/>
          </p:cNvSpPr>
          <p:nvPr>
            <p:ph type="title"/>
          </p:nvPr>
        </p:nvSpPr>
        <p:spPr>
          <a:xfrm>
            <a:off x="5783002" y="786384"/>
            <a:ext cx="6009861" cy="20668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E152E"/>
              </a:buClr>
              <a:buSzPts val="4400"/>
              <a:buFont typeface="Montserrat SemiBold"/>
              <a:buNone/>
            </a:pPr>
            <a:r>
              <a:rPr lang="es-MX" sz="3600" b="1" dirty="0">
                <a:solidFill>
                  <a:srgbClr val="691932"/>
                </a:solidFill>
                <a:latin typeface="Noto Sans"/>
                <a:ea typeface="Noto Sans"/>
                <a:cs typeface="Noto Sans"/>
                <a:sym typeface="Noto Sans"/>
              </a:rPr>
              <a:t>Ingreso a la plataforma para captura de Solicitud</a:t>
            </a:r>
            <a:endParaRPr sz="3600" b="1" dirty="0">
              <a:solidFill>
                <a:srgbClr val="691932"/>
              </a:solidFill>
              <a:latin typeface="Noto Sans"/>
              <a:ea typeface="Noto Sans"/>
              <a:cs typeface="Noto Sans"/>
              <a:sym typeface="Noto Sans"/>
            </a:endParaRPr>
          </a:p>
        </p:txBody>
      </p:sp>
      <p:cxnSp>
        <p:nvCxnSpPr>
          <p:cNvPr id="144" name="Google Shape;144;p7"/>
          <p:cNvCxnSpPr/>
          <p:nvPr/>
        </p:nvCxnSpPr>
        <p:spPr>
          <a:xfrm>
            <a:off x="6182139" y="2932043"/>
            <a:ext cx="6009861" cy="0"/>
          </a:xfrm>
          <a:prstGeom prst="straightConnector1">
            <a:avLst/>
          </a:prstGeom>
          <a:noFill/>
          <a:ln w="38100" cap="flat" cmpd="sng">
            <a:solidFill>
              <a:srgbClr val="B7903D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2" name="Imagen 1">
            <a:extLst>
              <a:ext uri="{FF2B5EF4-FFF2-40B4-BE49-F238E27FC236}">
                <a16:creationId xmlns:a16="http://schemas.microsoft.com/office/drawing/2014/main" id="{023A1A78-8181-9BC2-4C33-1756F664208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99137" y="361701"/>
            <a:ext cx="5360592" cy="64894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FFE02FA6-82B8-2B96-9330-591BDE1E6C2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432271" y="361701"/>
            <a:ext cx="5360592" cy="648948"/>
          </a:xfrm>
          <a:prstGeom prst="rect">
            <a:avLst/>
          </a:prstGeom>
        </p:spPr>
      </p:pic>
      <p:sp>
        <p:nvSpPr>
          <p:cNvPr id="6" name="Google Shape;103;p3">
            <a:extLst>
              <a:ext uri="{FF2B5EF4-FFF2-40B4-BE49-F238E27FC236}">
                <a16:creationId xmlns:a16="http://schemas.microsoft.com/office/drawing/2014/main" id="{17C342DC-EFEF-4036-8BFC-A400CF346DF1}"/>
              </a:ext>
            </a:extLst>
          </p:cNvPr>
          <p:cNvSpPr txBox="1"/>
          <p:nvPr/>
        </p:nvSpPr>
        <p:spPr>
          <a:xfrm>
            <a:off x="0" y="364719"/>
            <a:ext cx="6251170" cy="6488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91932"/>
              </a:buClr>
              <a:buSzPts val="4400"/>
              <a:buFont typeface="Noto Sans"/>
              <a:buNone/>
            </a:pPr>
            <a:r>
              <a:rPr lang="es-MX" sz="3200" b="1" i="0" u="none" strike="noStrike" cap="none" dirty="0">
                <a:solidFill>
                  <a:srgbClr val="691932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  <a:sym typeface="Noto Sans"/>
              </a:rPr>
              <a:t>Ingreso al sistema</a:t>
            </a:r>
            <a:endParaRPr lang="es-MX" sz="3600" b="1" i="0" u="none" strike="noStrike" cap="none" dirty="0">
              <a:solidFill>
                <a:srgbClr val="691932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  <a:sym typeface="Noto Sans"/>
            </a:endParaRPr>
          </a:p>
        </p:txBody>
      </p:sp>
      <p:sp>
        <p:nvSpPr>
          <p:cNvPr id="7" name="Google Shape;104;p3">
            <a:extLst>
              <a:ext uri="{FF2B5EF4-FFF2-40B4-BE49-F238E27FC236}">
                <a16:creationId xmlns:a16="http://schemas.microsoft.com/office/drawing/2014/main" id="{BE00C8A3-98E9-46F3-8B7E-CA71A1C20A1C}"/>
              </a:ext>
            </a:extLst>
          </p:cNvPr>
          <p:cNvSpPr txBox="1"/>
          <p:nvPr/>
        </p:nvSpPr>
        <p:spPr>
          <a:xfrm>
            <a:off x="0" y="1084433"/>
            <a:ext cx="9941861" cy="372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B7903D"/>
              </a:buClr>
              <a:buSzPts val="2800"/>
              <a:buFont typeface="Arial"/>
              <a:buNone/>
            </a:pPr>
            <a:r>
              <a:rPr lang="es-MX" sz="2000" b="1" i="0" u="none" strike="noStrike" cap="none" dirty="0">
                <a:solidFill>
                  <a:srgbClr val="B7903D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  <a:sym typeface="Noto Sans"/>
              </a:rPr>
              <a:t>Siga las indicaciones y recomendaciones durante la captura de su propuesta.</a:t>
            </a:r>
            <a:endParaRPr lang="es-MX" sz="2000" i="0" u="none" strike="noStrike" cap="none" dirty="0">
              <a:solidFill>
                <a:srgbClr val="B7903D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  <a:sym typeface="Noto Sans"/>
            </a:endParaRPr>
          </a:p>
        </p:txBody>
      </p:sp>
      <p:sp>
        <p:nvSpPr>
          <p:cNvPr id="9" name="Google Shape;104;p3">
            <a:extLst>
              <a:ext uri="{FF2B5EF4-FFF2-40B4-BE49-F238E27FC236}">
                <a16:creationId xmlns:a16="http://schemas.microsoft.com/office/drawing/2014/main" id="{6ED1480F-138C-404E-A308-F5801A7BED93}"/>
              </a:ext>
            </a:extLst>
          </p:cNvPr>
          <p:cNvSpPr txBox="1"/>
          <p:nvPr/>
        </p:nvSpPr>
        <p:spPr>
          <a:xfrm>
            <a:off x="0" y="1908818"/>
            <a:ext cx="4783160" cy="6645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R="0" lvl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ts val="2800"/>
            </a:pPr>
            <a:r>
              <a:rPr lang="es-MX" sz="1800" b="1" dirty="0">
                <a:solidFill>
                  <a:schemeClr val="tx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  <a:sym typeface="Noto Sans"/>
              </a:rPr>
              <a:t>Ingrese a la página principal de SALSA:</a:t>
            </a:r>
          </a:p>
          <a:p>
            <a:pPr lvl="0" algn="just">
              <a:lnSpc>
                <a:spcPct val="90000"/>
              </a:lnSpc>
              <a:buClrTx/>
              <a:buSzPts val="2800"/>
            </a:pPr>
            <a:r>
              <a:rPr lang="es-MX" sz="1800" b="1" dirty="0">
                <a:solidFill>
                  <a:schemeClr val="tx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  <a:sym typeface="Noto Sans"/>
              </a:rPr>
              <a:t>https://proyectos.secihti.mx/</a:t>
            </a:r>
          </a:p>
        </p:txBody>
      </p:sp>
      <p:sp>
        <p:nvSpPr>
          <p:cNvPr id="8" name="Google Shape;104;p3">
            <a:extLst>
              <a:ext uri="{FF2B5EF4-FFF2-40B4-BE49-F238E27FC236}">
                <a16:creationId xmlns:a16="http://schemas.microsoft.com/office/drawing/2014/main" id="{42682D3B-BEE4-406D-A362-BCFB445EB53A}"/>
              </a:ext>
            </a:extLst>
          </p:cNvPr>
          <p:cNvSpPr txBox="1"/>
          <p:nvPr/>
        </p:nvSpPr>
        <p:spPr>
          <a:xfrm>
            <a:off x="117327" y="2598170"/>
            <a:ext cx="3397624" cy="6645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R="0" lvl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ts val="2800"/>
            </a:pPr>
            <a:r>
              <a:rPr lang="es-MX" sz="1600" dirty="0">
                <a:solidFill>
                  <a:schemeClr val="tx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  <a:sym typeface="Noto Sans"/>
              </a:rPr>
              <a:t>Clic en </a:t>
            </a:r>
            <a:r>
              <a:rPr lang="es-MX" sz="1600" i="1" dirty="0">
                <a:solidFill>
                  <a:schemeClr val="tx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  <a:sym typeface="Noto Sans"/>
              </a:rPr>
              <a:t>“Ingresar al sistema”</a:t>
            </a:r>
            <a:r>
              <a:rPr lang="es-MX" sz="1600" dirty="0">
                <a:solidFill>
                  <a:schemeClr val="tx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  <a:sym typeface="Noto Sans"/>
              </a:rPr>
              <a:t> </a:t>
            </a:r>
            <a:r>
              <a:rPr lang="es-MX" sz="1600" b="1" dirty="0">
                <a:solidFill>
                  <a:schemeClr val="tx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  <a:sym typeface="Noto Sans"/>
              </a:rPr>
              <a:t>(1)</a:t>
            </a: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97CEC326-D79C-452A-8D75-69820F82E6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7327" y="3169149"/>
            <a:ext cx="4028848" cy="191184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5" name="Arrow: Right 5">
            <a:extLst>
              <a:ext uri="{FF2B5EF4-FFF2-40B4-BE49-F238E27FC236}">
                <a16:creationId xmlns:a16="http://schemas.microsoft.com/office/drawing/2014/main" id="{8196C50F-1F82-433F-8BC2-5157A0722EB4}"/>
              </a:ext>
            </a:extLst>
          </p:cNvPr>
          <p:cNvSpPr/>
          <p:nvPr/>
        </p:nvSpPr>
        <p:spPr>
          <a:xfrm rot="8684629">
            <a:off x="3009578" y="4325444"/>
            <a:ext cx="476250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6" name="TextBox 2">
            <a:extLst>
              <a:ext uri="{FF2B5EF4-FFF2-40B4-BE49-F238E27FC236}">
                <a16:creationId xmlns:a16="http://schemas.microsoft.com/office/drawing/2014/main" id="{952EA3CD-54E0-4C3C-B6CF-F59549BA78EB}"/>
              </a:ext>
            </a:extLst>
          </p:cNvPr>
          <p:cNvSpPr txBox="1"/>
          <p:nvPr/>
        </p:nvSpPr>
        <p:spPr>
          <a:xfrm>
            <a:off x="3086492" y="4397024"/>
            <a:ext cx="250703" cy="378857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</a:t>
            </a:r>
          </a:p>
        </p:txBody>
      </p:sp>
      <p:pic>
        <p:nvPicPr>
          <p:cNvPr id="20" name="Picture 8">
            <a:extLst>
              <a:ext uri="{FF2B5EF4-FFF2-40B4-BE49-F238E27FC236}">
                <a16:creationId xmlns:a16="http://schemas.microsoft.com/office/drawing/2014/main" id="{887F809C-1967-46ED-8CE5-C5530A0DCA3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4236" t="675" r="3472" b="13559"/>
          <a:stretch/>
        </p:blipFill>
        <p:spPr>
          <a:xfrm>
            <a:off x="10812259" y="3022221"/>
            <a:ext cx="885827" cy="48097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1" name="TextBox 76">
            <a:extLst>
              <a:ext uri="{FF2B5EF4-FFF2-40B4-BE49-F238E27FC236}">
                <a16:creationId xmlns:a16="http://schemas.microsoft.com/office/drawing/2014/main" id="{911B464A-4699-4BC3-A010-0A355E8D5A4B}"/>
              </a:ext>
            </a:extLst>
          </p:cNvPr>
          <p:cNvSpPr txBox="1"/>
          <p:nvPr/>
        </p:nvSpPr>
        <p:spPr>
          <a:xfrm>
            <a:off x="10187851" y="1941814"/>
            <a:ext cx="1886822" cy="938719"/>
          </a:xfrm>
          <a:prstGeom prst="rect">
            <a:avLst/>
          </a:prstGeom>
          <a:solidFill>
            <a:srgbClr val="FFC000"/>
          </a:solidFill>
        </p:spPr>
        <p:txBody>
          <a:bodyPr wrap="square" lIns="0" tIns="45720" rIns="91440" bIns="45720" rtlCol="0" anchor="b"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b="1" noProof="1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RECOMENDACIÓN:</a:t>
            </a:r>
            <a:endParaRPr lang="en-US" sz="1100" dirty="0">
              <a:solidFill>
                <a:srgbClr val="000000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en-US" sz="1100" b="1" noProof="1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El sistema funciona mejor en los exploradores</a:t>
            </a:r>
            <a:r>
              <a:rPr lang="en-US" sz="1100" b="1" noProof="1">
                <a:solidFill>
                  <a:srgbClr val="6E152E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US" sz="1100" b="1" noProof="1">
                <a:solidFill>
                  <a:schemeClr val="bg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Internet Explorer (IE) o Firefox. </a:t>
            </a:r>
            <a:endParaRPr lang="en-US" sz="1100" dirty="0">
              <a:solidFill>
                <a:schemeClr val="bg1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22" name="TextBox 15">
            <a:extLst>
              <a:ext uri="{FF2B5EF4-FFF2-40B4-BE49-F238E27FC236}">
                <a16:creationId xmlns:a16="http://schemas.microsoft.com/office/drawing/2014/main" id="{F4068EBE-5347-4BE6-B371-3D468D70707D}"/>
              </a:ext>
            </a:extLst>
          </p:cNvPr>
          <p:cNvSpPr txBox="1"/>
          <p:nvPr/>
        </p:nvSpPr>
        <p:spPr>
          <a:xfrm>
            <a:off x="4380247" y="2623354"/>
            <a:ext cx="2345740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Accede a la plataforma con el correo y contraseña registrado en tu CVU o RIZOMA 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(2)</a:t>
            </a:r>
          </a:p>
        </p:txBody>
      </p:sp>
      <p:sp>
        <p:nvSpPr>
          <p:cNvPr id="25" name="TextBox 18">
            <a:extLst>
              <a:ext uri="{FF2B5EF4-FFF2-40B4-BE49-F238E27FC236}">
                <a16:creationId xmlns:a16="http://schemas.microsoft.com/office/drawing/2014/main" id="{FAECE35C-06D4-4BE0-AC31-B012347CB670}"/>
              </a:ext>
            </a:extLst>
          </p:cNvPr>
          <p:cNvSpPr txBox="1"/>
          <p:nvPr/>
        </p:nvSpPr>
        <p:spPr>
          <a:xfrm>
            <a:off x="4387745" y="4430259"/>
            <a:ext cx="1912729" cy="181588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b="1" dirty="0">
                <a:solidFill>
                  <a:srgbClr val="00206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Nota:</a:t>
            </a:r>
          </a:p>
          <a:p>
            <a:pPr algn="just"/>
            <a:r>
              <a:rPr lang="es-MX" dirty="0">
                <a:solidFill>
                  <a:srgbClr val="00206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Si aún no cuentas con tu RIZOMA o requieres actualizar tu información, da </a:t>
            </a:r>
            <a:r>
              <a:rPr lang="en-US" sz="1400" b="1" noProof="1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  <a:hlinkClick r:id="rId7"/>
              </a:rPr>
              <a:t>https://rizoma.conahcyt.mx</a:t>
            </a:r>
            <a:r>
              <a:rPr lang="en-US" sz="1400" b="1" noProof="1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</a:p>
          <a:p>
            <a:pPr algn="just"/>
            <a:endParaRPr lang="es-MX" b="1" u="sng" dirty="0">
              <a:solidFill>
                <a:srgbClr val="002060"/>
              </a:solidFill>
              <a:highlight>
                <a:srgbClr val="FFFF00"/>
              </a:highlight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pic>
        <p:nvPicPr>
          <p:cNvPr id="26" name="Graphic 9" descr="Advertencia contorno">
            <a:extLst>
              <a:ext uri="{FF2B5EF4-FFF2-40B4-BE49-F238E27FC236}">
                <a16:creationId xmlns:a16="http://schemas.microsoft.com/office/drawing/2014/main" id="{F33F689F-167C-491F-8299-6C47D98C3C4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984147" y="4473536"/>
            <a:ext cx="324269" cy="298836"/>
          </a:xfrm>
          <a:prstGeom prst="rect">
            <a:avLst/>
          </a:prstGeom>
        </p:spPr>
      </p:pic>
      <p:grpSp>
        <p:nvGrpSpPr>
          <p:cNvPr id="31" name="Grupo 30">
            <a:extLst>
              <a:ext uri="{FF2B5EF4-FFF2-40B4-BE49-F238E27FC236}">
                <a16:creationId xmlns:a16="http://schemas.microsoft.com/office/drawing/2014/main" id="{D9648CCA-8A67-4AAD-8DA7-4D87617862B5}"/>
              </a:ext>
            </a:extLst>
          </p:cNvPr>
          <p:cNvGrpSpPr/>
          <p:nvPr/>
        </p:nvGrpSpPr>
        <p:grpSpPr>
          <a:xfrm>
            <a:off x="6960060" y="1662700"/>
            <a:ext cx="2981801" cy="4144548"/>
            <a:chOff x="6960060" y="1662700"/>
            <a:chExt cx="2981801" cy="4144548"/>
          </a:xfrm>
        </p:grpSpPr>
        <p:pic>
          <p:nvPicPr>
            <p:cNvPr id="19" name="Imagen 18">
              <a:extLst>
                <a:ext uri="{FF2B5EF4-FFF2-40B4-BE49-F238E27FC236}">
                  <a16:creationId xmlns:a16="http://schemas.microsoft.com/office/drawing/2014/main" id="{26E6DAC9-4258-4954-8FB2-109754D2070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960060" y="1662700"/>
              <a:ext cx="2981801" cy="4144548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27" name="Rectangle 8">
              <a:extLst>
                <a:ext uri="{FF2B5EF4-FFF2-40B4-BE49-F238E27FC236}">
                  <a16:creationId xmlns:a16="http://schemas.microsoft.com/office/drawing/2014/main" id="{9543CB01-6821-4B81-AE50-2FD29DD70F63}"/>
                </a:ext>
              </a:extLst>
            </p:cNvPr>
            <p:cNvSpPr/>
            <p:nvPr/>
          </p:nvSpPr>
          <p:spPr>
            <a:xfrm>
              <a:off x="7244632" y="4320660"/>
              <a:ext cx="1416768" cy="15272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endParaRPr>
            </a:p>
          </p:txBody>
        </p:sp>
      </p:grpSp>
      <p:sp>
        <p:nvSpPr>
          <p:cNvPr id="28" name="TextBox 15">
            <a:extLst>
              <a:ext uri="{FF2B5EF4-FFF2-40B4-BE49-F238E27FC236}">
                <a16:creationId xmlns:a16="http://schemas.microsoft.com/office/drawing/2014/main" id="{DD93D553-477D-429A-A3D8-9ABB00085237}"/>
              </a:ext>
            </a:extLst>
          </p:cNvPr>
          <p:cNvSpPr txBox="1"/>
          <p:nvPr/>
        </p:nvSpPr>
        <p:spPr>
          <a:xfrm>
            <a:off x="10110770" y="4318669"/>
            <a:ext cx="2007991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Accede dando clic en “</a:t>
            </a:r>
            <a:r>
              <a:rPr lang="es-MX" sz="1600" i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Iniciar sesión” 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(3)</a:t>
            </a:r>
          </a:p>
        </p:txBody>
      </p:sp>
      <p:sp>
        <p:nvSpPr>
          <p:cNvPr id="29" name="Arrow: Right 5">
            <a:extLst>
              <a:ext uri="{FF2B5EF4-FFF2-40B4-BE49-F238E27FC236}">
                <a16:creationId xmlns:a16="http://schemas.microsoft.com/office/drawing/2014/main" id="{B7C66EC1-4881-49C2-BDDD-E385497A0AAA}"/>
              </a:ext>
            </a:extLst>
          </p:cNvPr>
          <p:cNvSpPr/>
          <p:nvPr/>
        </p:nvSpPr>
        <p:spPr>
          <a:xfrm rot="10800000">
            <a:off x="9895697" y="5447113"/>
            <a:ext cx="476250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30" name="TextBox 2">
            <a:extLst>
              <a:ext uri="{FF2B5EF4-FFF2-40B4-BE49-F238E27FC236}">
                <a16:creationId xmlns:a16="http://schemas.microsoft.com/office/drawing/2014/main" id="{8EA1803A-4808-4580-B54B-974025CE09A7}"/>
              </a:ext>
            </a:extLst>
          </p:cNvPr>
          <p:cNvSpPr txBox="1"/>
          <p:nvPr/>
        </p:nvSpPr>
        <p:spPr>
          <a:xfrm>
            <a:off x="10095322" y="5529147"/>
            <a:ext cx="197084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3</a:t>
            </a:r>
          </a:p>
        </p:txBody>
      </p:sp>
      <p:sp>
        <p:nvSpPr>
          <p:cNvPr id="32" name="Left Brace 16">
            <a:extLst>
              <a:ext uri="{FF2B5EF4-FFF2-40B4-BE49-F238E27FC236}">
                <a16:creationId xmlns:a16="http://schemas.microsoft.com/office/drawing/2014/main" id="{0D79E7FB-1E2C-4E36-AFC6-E0BD3B999351}"/>
              </a:ext>
            </a:extLst>
          </p:cNvPr>
          <p:cNvSpPr/>
          <p:nvPr/>
        </p:nvSpPr>
        <p:spPr>
          <a:xfrm>
            <a:off x="6768099" y="4201580"/>
            <a:ext cx="390525" cy="1085850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33" name="Oval 17">
            <a:extLst>
              <a:ext uri="{FF2B5EF4-FFF2-40B4-BE49-F238E27FC236}">
                <a16:creationId xmlns:a16="http://schemas.microsoft.com/office/drawing/2014/main" id="{DD163C2C-AB55-4686-BA7B-0D159A6668D1}"/>
              </a:ext>
            </a:extLst>
          </p:cNvPr>
          <p:cNvSpPr/>
          <p:nvPr/>
        </p:nvSpPr>
        <p:spPr>
          <a:xfrm>
            <a:off x="6551881" y="4610228"/>
            <a:ext cx="295275" cy="2667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9926573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FFE02FA6-82B8-2B96-9330-591BDE1E6C2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432271" y="361701"/>
            <a:ext cx="5360592" cy="648948"/>
          </a:xfrm>
          <a:prstGeom prst="rect">
            <a:avLst/>
          </a:prstGeom>
        </p:spPr>
      </p:pic>
      <p:sp>
        <p:nvSpPr>
          <p:cNvPr id="8" name="TextBox 15">
            <a:extLst>
              <a:ext uri="{FF2B5EF4-FFF2-40B4-BE49-F238E27FC236}">
                <a16:creationId xmlns:a16="http://schemas.microsoft.com/office/drawing/2014/main" id="{C702725B-7B9D-44B7-BCD4-2AF41482F7F9}"/>
              </a:ext>
            </a:extLst>
          </p:cNvPr>
          <p:cNvSpPr txBox="1"/>
          <p:nvPr/>
        </p:nvSpPr>
        <p:spPr>
          <a:xfrm>
            <a:off x="1" y="1435162"/>
            <a:ext cx="6096000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 acceder podrá visualizar sus datos vinculados a su CVU 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(4)</a:t>
            </a:r>
          </a:p>
          <a:p>
            <a:pPr algn="just"/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Seleccione el ron de </a:t>
            </a:r>
            <a:r>
              <a:rPr lang="es-MX" sz="1600" i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“Responsable técnico” 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(5)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y de clic en </a:t>
            </a:r>
            <a:r>
              <a:rPr lang="es-MX" sz="1600" i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“Iniciar solicitud” </a:t>
            </a:r>
            <a:r>
              <a:rPr lang="es-MX" sz="1600" b="1" i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(6)</a:t>
            </a:r>
          </a:p>
        </p:txBody>
      </p:sp>
      <p:grpSp>
        <p:nvGrpSpPr>
          <p:cNvPr id="43" name="Grupo 42">
            <a:extLst>
              <a:ext uri="{FF2B5EF4-FFF2-40B4-BE49-F238E27FC236}">
                <a16:creationId xmlns:a16="http://schemas.microsoft.com/office/drawing/2014/main" id="{3D56FF89-2C02-44B9-90CB-6D8ED115D655}"/>
              </a:ext>
            </a:extLst>
          </p:cNvPr>
          <p:cNvGrpSpPr/>
          <p:nvPr/>
        </p:nvGrpSpPr>
        <p:grpSpPr>
          <a:xfrm>
            <a:off x="65486" y="2487481"/>
            <a:ext cx="5860186" cy="3051548"/>
            <a:chOff x="65486" y="1801685"/>
            <a:chExt cx="5860186" cy="3051548"/>
          </a:xfrm>
        </p:grpSpPr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12BBCD47-4630-47BF-8C02-8CBFCC8CFB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-153" r="153" b="28457"/>
            <a:stretch/>
          </p:blipFill>
          <p:spPr>
            <a:xfrm>
              <a:off x="65486" y="1801685"/>
              <a:ext cx="5860186" cy="3051548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3" name="Rectangle 8">
              <a:extLst>
                <a:ext uri="{FF2B5EF4-FFF2-40B4-BE49-F238E27FC236}">
                  <a16:creationId xmlns:a16="http://schemas.microsoft.com/office/drawing/2014/main" id="{01C97473-65ED-4CAB-880C-6DACDD16F838}"/>
                </a:ext>
              </a:extLst>
            </p:cNvPr>
            <p:cNvSpPr/>
            <p:nvPr/>
          </p:nvSpPr>
          <p:spPr>
            <a:xfrm>
              <a:off x="3596268" y="3365108"/>
              <a:ext cx="569331" cy="233547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endParaRPr>
            </a:p>
          </p:txBody>
        </p:sp>
        <p:sp>
          <p:nvSpPr>
            <p:cNvPr id="14" name="Rectangle 8">
              <a:extLst>
                <a:ext uri="{FF2B5EF4-FFF2-40B4-BE49-F238E27FC236}">
                  <a16:creationId xmlns:a16="http://schemas.microsoft.com/office/drawing/2014/main" id="{087D280E-8041-48F1-A8D9-BBA623603186}"/>
                </a:ext>
              </a:extLst>
            </p:cNvPr>
            <p:cNvSpPr/>
            <p:nvPr/>
          </p:nvSpPr>
          <p:spPr>
            <a:xfrm>
              <a:off x="123396" y="2354303"/>
              <a:ext cx="1890132" cy="440787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endParaRPr>
            </a:p>
          </p:txBody>
        </p:sp>
      </p:grpSp>
      <p:sp>
        <p:nvSpPr>
          <p:cNvPr id="16" name="Oval 17">
            <a:extLst>
              <a:ext uri="{FF2B5EF4-FFF2-40B4-BE49-F238E27FC236}">
                <a16:creationId xmlns:a16="http://schemas.microsoft.com/office/drawing/2014/main" id="{14F11D21-E3AD-4801-ABEE-1A90239C00EF}"/>
              </a:ext>
            </a:extLst>
          </p:cNvPr>
          <p:cNvSpPr/>
          <p:nvPr/>
        </p:nvSpPr>
        <p:spPr>
          <a:xfrm>
            <a:off x="5206571" y="2947486"/>
            <a:ext cx="295275" cy="2667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7</a:t>
            </a:r>
          </a:p>
        </p:txBody>
      </p:sp>
      <p:sp>
        <p:nvSpPr>
          <p:cNvPr id="18" name="Arrow: Right 5">
            <a:extLst>
              <a:ext uri="{FF2B5EF4-FFF2-40B4-BE49-F238E27FC236}">
                <a16:creationId xmlns:a16="http://schemas.microsoft.com/office/drawing/2014/main" id="{C3E22069-C543-4019-B059-97F77BE3DDA2}"/>
              </a:ext>
            </a:extLst>
          </p:cNvPr>
          <p:cNvSpPr/>
          <p:nvPr/>
        </p:nvSpPr>
        <p:spPr>
          <a:xfrm rot="13251105">
            <a:off x="1700618" y="4180134"/>
            <a:ext cx="476250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9" name="TextBox 2">
            <a:extLst>
              <a:ext uri="{FF2B5EF4-FFF2-40B4-BE49-F238E27FC236}">
                <a16:creationId xmlns:a16="http://schemas.microsoft.com/office/drawing/2014/main" id="{38926AD5-461F-4A92-87CA-7405A2D5F176}"/>
              </a:ext>
            </a:extLst>
          </p:cNvPr>
          <p:cNvSpPr txBox="1"/>
          <p:nvPr/>
        </p:nvSpPr>
        <p:spPr>
          <a:xfrm>
            <a:off x="1799317" y="4284451"/>
            <a:ext cx="197084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5</a:t>
            </a:r>
          </a:p>
        </p:txBody>
      </p:sp>
      <p:sp>
        <p:nvSpPr>
          <p:cNvPr id="20" name="Arrow: Right 5">
            <a:extLst>
              <a:ext uri="{FF2B5EF4-FFF2-40B4-BE49-F238E27FC236}">
                <a16:creationId xmlns:a16="http://schemas.microsoft.com/office/drawing/2014/main" id="{C8E64538-9F0E-48C2-9DB1-DC552B7B176B}"/>
              </a:ext>
            </a:extLst>
          </p:cNvPr>
          <p:cNvSpPr/>
          <p:nvPr/>
        </p:nvSpPr>
        <p:spPr>
          <a:xfrm rot="10800000">
            <a:off x="1501150" y="5096383"/>
            <a:ext cx="476250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21" name="TextBox 2">
            <a:extLst>
              <a:ext uri="{FF2B5EF4-FFF2-40B4-BE49-F238E27FC236}">
                <a16:creationId xmlns:a16="http://schemas.microsoft.com/office/drawing/2014/main" id="{B0605820-586D-4C47-99F9-2DEF8E6B13CF}"/>
              </a:ext>
            </a:extLst>
          </p:cNvPr>
          <p:cNvSpPr txBox="1"/>
          <p:nvPr/>
        </p:nvSpPr>
        <p:spPr>
          <a:xfrm>
            <a:off x="1700775" y="5178417"/>
            <a:ext cx="197084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6</a:t>
            </a:r>
          </a:p>
        </p:txBody>
      </p:sp>
      <p:sp>
        <p:nvSpPr>
          <p:cNvPr id="22" name="Oval 17">
            <a:extLst>
              <a:ext uri="{FF2B5EF4-FFF2-40B4-BE49-F238E27FC236}">
                <a16:creationId xmlns:a16="http://schemas.microsoft.com/office/drawing/2014/main" id="{55E35BC1-E984-4D33-8096-F399F18C6007}"/>
              </a:ext>
            </a:extLst>
          </p:cNvPr>
          <p:cNvSpPr/>
          <p:nvPr/>
        </p:nvSpPr>
        <p:spPr>
          <a:xfrm>
            <a:off x="2847941" y="3214186"/>
            <a:ext cx="295275" cy="2667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4</a:t>
            </a:r>
          </a:p>
        </p:txBody>
      </p:sp>
      <p:cxnSp>
        <p:nvCxnSpPr>
          <p:cNvPr id="23" name="Straight Arrow Connector 30">
            <a:extLst>
              <a:ext uri="{FF2B5EF4-FFF2-40B4-BE49-F238E27FC236}">
                <a16:creationId xmlns:a16="http://schemas.microsoft.com/office/drawing/2014/main" id="{9FB1DF04-E5B1-4721-B137-FFBFD0C827EB}"/>
              </a:ext>
            </a:extLst>
          </p:cNvPr>
          <p:cNvCxnSpPr>
            <a:cxnSpLocks/>
            <a:stCxn id="14" idx="3"/>
            <a:endCxn id="22" idx="2"/>
          </p:cNvCxnSpPr>
          <p:nvPr/>
        </p:nvCxnSpPr>
        <p:spPr>
          <a:xfrm>
            <a:off x="2013528" y="3260493"/>
            <a:ext cx="834413" cy="87043"/>
          </a:xfrm>
          <a:prstGeom prst="straightConnector1">
            <a:avLst/>
          </a:prstGeom>
          <a:ln w="28575">
            <a:solidFill>
              <a:srgbClr val="FF0000"/>
            </a:solidFill>
            <a:prstDash val="dash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Straight Arrow Connector 30">
            <a:extLst>
              <a:ext uri="{FF2B5EF4-FFF2-40B4-BE49-F238E27FC236}">
                <a16:creationId xmlns:a16="http://schemas.microsoft.com/office/drawing/2014/main" id="{475D5C2B-7054-43BC-92A4-053084419DE9}"/>
              </a:ext>
            </a:extLst>
          </p:cNvPr>
          <p:cNvCxnSpPr>
            <a:cxnSpLocks/>
            <a:stCxn id="13" idx="1"/>
            <a:endCxn id="22" idx="5"/>
          </p:cNvCxnSpPr>
          <p:nvPr/>
        </p:nvCxnSpPr>
        <p:spPr>
          <a:xfrm flipH="1" flipV="1">
            <a:off x="3099974" y="3441829"/>
            <a:ext cx="496294" cy="725849"/>
          </a:xfrm>
          <a:prstGeom prst="straightConnector1">
            <a:avLst/>
          </a:prstGeom>
          <a:ln w="28575">
            <a:solidFill>
              <a:srgbClr val="FF0000"/>
            </a:solidFill>
            <a:prstDash val="dash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8" name="Google Shape;103;p3">
            <a:extLst>
              <a:ext uri="{FF2B5EF4-FFF2-40B4-BE49-F238E27FC236}">
                <a16:creationId xmlns:a16="http://schemas.microsoft.com/office/drawing/2014/main" id="{0658BABF-756B-44DF-88F1-B13AD1771E26}"/>
              </a:ext>
            </a:extLst>
          </p:cNvPr>
          <p:cNvSpPr txBox="1"/>
          <p:nvPr/>
        </p:nvSpPr>
        <p:spPr>
          <a:xfrm>
            <a:off x="0" y="43421"/>
            <a:ext cx="4805083" cy="6488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91932"/>
              </a:buClr>
              <a:buSzPts val="4400"/>
              <a:buFont typeface="Noto Sans"/>
              <a:buNone/>
            </a:pPr>
            <a:r>
              <a:rPr lang="es-MX" sz="3200" b="1" i="0" u="none" strike="noStrike" cap="none" dirty="0">
                <a:solidFill>
                  <a:srgbClr val="691932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  <a:sym typeface="Noto Sans"/>
              </a:rPr>
              <a:t>Creación de solicitud</a:t>
            </a:r>
            <a:endParaRPr lang="es-MX" sz="3600" b="1" i="0" u="none" strike="noStrike" cap="none" dirty="0">
              <a:solidFill>
                <a:srgbClr val="691932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  <a:sym typeface="Noto Sans"/>
            </a:endParaRPr>
          </a:p>
        </p:txBody>
      </p:sp>
      <p:pic>
        <p:nvPicPr>
          <p:cNvPr id="30" name="Imagen 29">
            <a:extLst>
              <a:ext uri="{FF2B5EF4-FFF2-40B4-BE49-F238E27FC236}">
                <a16:creationId xmlns:a16="http://schemas.microsoft.com/office/drawing/2014/main" id="{2B2A269A-F953-4BC4-8F26-4683DA88426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66330" y="4605567"/>
            <a:ext cx="5701552" cy="212871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2" name="Imagen 31">
            <a:extLst>
              <a:ext uri="{FF2B5EF4-FFF2-40B4-BE49-F238E27FC236}">
                <a16:creationId xmlns:a16="http://schemas.microsoft.com/office/drawing/2014/main" id="{1A42D704-9C28-41F6-B50A-2CA39941842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58760" y="1136355"/>
            <a:ext cx="3734667" cy="222875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3" name="TextBox 15">
            <a:extLst>
              <a:ext uri="{FF2B5EF4-FFF2-40B4-BE49-F238E27FC236}">
                <a16:creationId xmlns:a16="http://schemas.microsoft.com/office/drawing/2014/main" id="{0A5E2EA9-C8F5-4602-800F-6FCF4FCA2F89}"/>
              </a:ext>
            </a:extLst>
          </p:cNvPr>
          <p:cNvSpPr txBox="1"/>
          <p:nvPr/>
        </p:nvSpPr>
        <p:spPr>
          <a:xfrm>
            <a:off x="5925672" y="3439208"/>
            <a:ext cx="6200842" cy="10772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En </a:t>
            </a:r>
            <a:r>
              <a:rPr lang="es-MX" sz="1600" i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“Seleccione una opción”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(8), 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seleccione la convocatoria: </a:t>
            </a:r>
            <a:r>
              <a:rPr lang="es-MX" sz="1600" i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“PROYECTOS ARTICULADOS EN LOS LABORATORIOS NACIONALES PARA LA ATENCIÓN DE TEMAS PRIORITARIOS, 2025”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(9)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y de clic en “</a:t>
            </a:r>
            <a:r>
              <a:rPr lang="es-MX" sz="1600" i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Aceptar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” 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(10)</a:t>
            </a:r>
            <a:endParaRPr lang="es-MX" sz="1600" b="1" i="1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35" name="Arrow: Right 5">
            <a:extLst>
              <a:ext uri="{FF2B5EF4-FFF2-40B4-BE49-F238E27FC236}">
                <a16:creationId xmlns:a16="http://schemas.microsoft.com/office/drawing/2014/main" id="{1DADF1A0-981D-422E-AC8A-C49F8554C28F}"/>
              </a:ext>
            </a:extLst>
          </p:cNvPr>
          <p:cNvSpPr/>
          <p:nvPr/>
        </p:nvSpPr>
        <p:spPr>
          <a:xfrm rot="16200000">
            <a:off x="7709628" y="2630056"/>
            <a:ext cx="476250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36" name="TextBox 2">
            <a:extLst>
              <a:ext uri="{FF2B5EF4-FFF2-40B4-BE49-F238E27FC236}">
                <a16:creationId xmlns:a16="http://schemas.microsoft.com/office/drawing/2014/main" id="{BA046894-94F9-4B60-B7A3-65A37B09EF6C}"/>
              </a:ext>
            </a:extLst>
          </p:cNvPr>
          <p:cNvSpPr txBox="1"/>
          <p:nvPr/>
        </p:nvSpPr>
        <p:spPr>
          <a:xfrm>
            <a:off x="7795494" y="2795090"/>
            <a:ext cx="197084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8</a:t>
            </a:r>
          </a:p>
        </p:txBody>
      </p:sp>
      <p:sp>
        <p:nvSpPr>
          <p:cNvPr id="39" name="Arrow: Right 5">
            <a:extLst>
              <a:ext uri="{FF2B5EF4-FFF2-40B4-BE49-F238E27FC236}">
                <a16:creationId xmlns:a16="http://schemas.microsoft.com/office/drawing/2014/main" id="{7E7B5AF3-2D6F-4CBB-BF9F-EBBDD9818957}"/>
              </a:ext>
            </a:extLst>
          </p:cNvPr>
          <p:cNvSpPr/>
          <p:nvPr/>
        </p:nvSpPr>
        <p:spPr>
          <a:xfrm rot="16200000">
            <a:off x="9287495" y="6089182"/>
            <a:ext cx="476250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40" name="TextBox 2">
            <a:extLst>
              <a:ext uri="{FF2B5EF4-FFF2-40B4-BE49-F238E27FC236}">
                <a16:creationId xmlns:a16="http://schemas.microsoft.com/office/drawing/2014/main" id="{491076AB-2010-43A7-8F50-BE55D03FD01E}"/>
              </a:ext>
            </a:extLst>
          </p:cNvPr>
          <p:cNvSpPr txBox="1"/>
          <p:nvPr/>
        </p:nvSpPr>
        <p:spPr>
          <a:xfrm>
            <a:off x="9372346" y="6248846"/>
            <a:ext cx="197084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9</a:t>
            </a:r>
          </a:p>
        </p:txBody>
      </p:sp>
      <p:sp>
        <p:nvSpPr>
          <p:cNvPr id="41" name="Arrow: Right 5">
            <a:extLst>
              <a:ext uri="{FF2B5EF4-FFF2-40B4-BE49-F238E27FC236}">
                <a16:creationId xmlns:a16="http://schemas.microsoft.com/office/drawing/2014/main" id="{B7BEEC73-2FF2-409E-9A1D-7AF68E2F4A3C}"/>
              </a:ext>
            </a:extLst>
          </p:cNvPr>
          <p:cNvSpPr/>
          <p:nvPr/>
        </p:nvSpPr>
        <p:spPr>
          <a:xfrm rot="10800000">
            <a:off x="10808243" y="2861238"/>
            <a:ext cx="476250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42" name="TextBox 2">
            <a:extLst>
              <a:ext uri="{FF2B5EF4-FFF2-40B4-BE49-F238E27FC236}">
                <a16:creationId xmlns:a16="http://schemas.microsoft.com/office/drawing/2014/main" id="{2031774C-9522-42A8-8193-240FAD4873A1}"/>
              </a:ext>
            </a:extLst>
          </p:cNvPr>
          <p:cNvSpPr txBox="1"/>
          <p:nvPr/>
        </p:nvSpPr>
        <p:spPr>
          <a:xfrm>
            <a:off x="10906858" y="2952237"/>
            <a:ext cx="476250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10</a:t>
            </a:r>
          </a:p>
        </p:txBody>
      </p:sp>
      <p:sp>
        <p:nvSpPr>
          <p:cNvPr id="44" name="TextBox 18">
            <a:extLst>
              <a:ext uri="{FF2B5EF4-FFF2-40B4-BE49-F238E27FC236}">
                <a16:creationId xmlns:a16="http://schemas.microsoft.com/office/drawing/2014/main" id="{9E5092E1-96BC-4BC1-881C-E546BC912997}"/>
              </a:ext>
            </a:extLst>
          </p:cNvPr>
          <p:cNvSpPr txBox="1"/>
          <p:nvPr/>
        </p:nvSpPr>
        <p:spPr>
          <a:xfrm>
            <a:off x="632746" y="632925"/>
            <a:ext cx="5405425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sz="1200" b="1" dirty="0">
                <a:solidFill>
                  <a:srgbClr val="00206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Nota:</a:t>
            </a:r>
            <a:endParaRPr lang="es-MX" sz="1200" dirty="0">
              <a:solidFill>
                <a:srgbClr val="002060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just"/>
            <a:r>
              <a:rPr lang="es-MX" sz="1200" dirty="0">
                <a:solidFill>
                  <a:srgbClr val="00206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Una vez que inicias sesión, tendrás 30 minutos para capturar tu propuesta </a:t>
            </a:r>
            <a:r>
              <a:rPr lang="es-MX" sz="1200" b="1" dirty="0">
                <a:solidFill>
                  <a:srgbClr val="00206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(7)</a:t>
            </a:r>
            <a:r>
              <a:rPr lang="es-MX" sz="1200" dirty="0">
                <a:solidFill>
                  <a:srgbClr val="00206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. </a:t>
            </a:r>
            <a:r>
              <a:rPr lang="es-MX" sz="1200" b="1" dirty="0">
                <a:solidFill>
                  <a:srgbClr val="00206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Se recomienda guardar constantemente los avances</a:t>
            </a:r>
            <a:r>
              <a:rPr lang="es-MX" sz="1200" dirty="0">
                <a:solidFill>
                  <a:srgbClr val="00206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.</a:t>
            </a:r>
          </a:p>
        </p:txBody>
      </p:sp>
      <p:pic>
        <p:nvPicPr>
          <p:cNvPr id="45" name="Graphic 9" descr="Advertencia contorno">
            <a:extLst>
              <a:ext uri="{FF2B5EF4-FFF2-40B4-BE49-F238E27FC236}">
                <a16:creationId xmlns:a16="http://schemas.microsoft.com/office/drawing/2014/main" id="{9BAB6ADF-8722-4653-982D-7E462F73E48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788885" y="653400"/>
            <a:ext cx="249286" cy="22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5951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FFE02FA6-82B8-2B96-9330-591BDE1E6C2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432271" y="361701"/>
            <a:ext cx="5360592" cy="648948"/>
          </a:xfrm>
          <a:prstGeom prst="rect">
            <a:avLst/>
          </a:prstGeom>
        </p:spPr>
      </p:pic>
      <p:sp>
        <p:nvSpPr>
          <p:cNvPr id="33" name="TextBox 15">
            <a:extLst>
              <a:ext uri="{FF2B5EF4-FFF2-40B4-BE49-F238E27FC236}">
                <a16:creationId xmlns:a16="http://schemas.microsoft.com/office/drawing/2014/main" id="{6377D5AE-3BC7-4151-A5B2-7F0410611290}"/>
              </a:ext>
            </a:extLst>
          </p:cNvPr>
          <p:cNvSpPr txBox="1"/>
          <p:nvPr/>
        </p:nvSpPr>
        <p:spPr>
          <a:xfrm>
            <a:off x="5546274" y="1189565"/>
            <a:ext cx="5932247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Una vez seleccionada la convocatoria, aparecerán los datos de RT encargado de la captura de la propuesta 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(1)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y se habilitarán los campos de captura de la propuesta 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(2)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. </a:t>
            </a:r>
          </a:p>
          <a:p>
            <a:pPr algn="just"/>
            <a:endParaRPr lang="es-MX" sz="16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just"/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Coloque el título 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(3)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y el resumen 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(4)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de la propuesta.</a:t>
            </a:r>
          </a:p>
        </p:txBody>
      </p:sp>
      <p:grpSp>
        <p:nvGrpSpPr>
          <p:cNvPr id="51" name="Grupo 50">
            <a:extLst>
              <a:ext uri="{FF2B5EF4-FFF2-40B4-BE49-F238E27FC236}">
                <a16:creationId xmlns:a16="http://schemas.microsoft.com/office/drawing/2014/main" id="{D577646C-99D8-443F-8C6F-0EFF26255008}"/>
              </a:ext>
            </a:extLst>
          </p:cNvPr>
          <p:cNvGrpSpPr/>
          <p:nvPr/>
        </p:nvGrpSpPr>
        <p:grpSpPr>
          <a:xfrm>
            <a:off x="140799" y="671445"/>
            <a:ext cx="4897445" cy="4374684"/>
            <a:chOff x="140720" y="1079642"/>
            <a:chExt cx="4897445" cy="4374684"/>
          </a:xfrm>
        </p:grpSpPr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8E0ACAF0-B961-4F28-A358-438ED510755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40720" y="1079642"/>
              <a:ext cx="4897445" cy="4374684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34" name="Rectangle 8">
              <a:extLst>
                <a:ext uri="{FF2B5EF4-FFF2-40B4-BE49-F238E27FC236}">
                  <a16:creationId xmlns:a16="http://schemas.microsoft.com/office/drawing/2014/main" id="{17AF2CA9-ED48-4F6B-B0D1-BC30A06E5465}"/>
                </a:ext>
              </a:extLst>
            </p:cNvPr>
            <p:cNvSpPr/>
            <p:nvPr/>
          </p:nvSpPr>
          <p:spPr>
            <a:xfrm>
              <a:off x="826176" y="2517844"/>
              <a:ext cx="455778" cy="12674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endParaRPr>
            </a:p>
          </p:txBody>
        </p:sp>
        <p:sp>
          <p:nvSpPr>
            <p:cNvPr id="37" name="Rectangle 8">
              <a:extLst>
                <a:ext uri="{FF2B5EF4-FFF2-40B4-BE49-F238E27FC236}">
                  <a16:creationId xmlns:a16="http://schemas.microsoft.com/office/drawing/2014/main" id="{CEBFF72E-7187-40C7-9ECB-84189A2D4724}"/>
                </a:ext>
              </a:extLst>
            </p:cNvPr>
            <p:cNvSpPr/>
            <p:nvPr/>
          </p:nvSpPr>
          <p:spPr>
            <a:xfrm>
              <a:off x="219308" y="2184362"/>
              <a:ext cx="1379005" cy="12674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endParaRPr>
            </a:p>
          </p:txBody>
        </p:sp>
      </p:grpSp>
      <p:sp>
        <p:nvSpPr>
          <p:cNvPr id="38" name="Oval 17">
            <a:extLst>
              <a:ext uri="{FF2B5EF4-FFF2-40B4-BE49-F238E27FC236}">
                <a16:creationId xmlns:a16="http://schemas.microsoft.com/office/drawing/2014/main" id="{998EA401-983A-48BA-810C-933B894F2FF1}"/>
              </a:ext>
            </a:extLst>
          </p:cNvPr>
          <p:cNvSpPr/>
          <p:nvPr/>
        </p:nvSpPr>
        <p:spPr>
          <a:xfrm>
            <a:off x="875025" y="1842947"/>
            <a:ext cx="295275" cy="2667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</a:t>
            </a:r>
          </a:p>
        </p:txBody>
      </p:sp>
      <p:sp>
        <p:nvSpPr>
          <p:cNvPr id="39" name="TextBox 29">
            <a:extLst>
              <a:ext uri="{FF2B5EF4-FFF2-40B4-BE49-F238E27FC236}">
                <a16:creationId xmlns:a16="http://schemas.microsoft.com/office/drawing/2014/main" id="{6CA24F18-B4AA-44C8-AD0B-301EDF4A7B1C}"/>
              </a:ext>
            </a:extLst>
          </p:cNvPr>
          <p:cNvSpPr txBox="1"/>
          <p:nvPr/>
        </p:nvSpPr>
        <p:spPr>
          <a:xfrm>
            <a:off x="8987393" y="2657929"/>
            <a:ext cx="2987388" cy="304698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endParaRPr lang="es-MX" sz="16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just"/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Seleccione el/las áreas de conocimiento relacionadas con los objetivos y actividades de la propuesta 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(5)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. </a:t>
            </a:r>
          </a:p>
          <a:p>
            <a:pPr algn="just"/>
            <a:endParaRPr lang="es-MX" sz="16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just"/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En caso de que la propuesta sea de "Investigación</a:t>
            </a:r>
          </a:p>
          <a:p>
            <a:pPr algn="just"/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Multidisciplinaria", deberá seleccionar la opción: Sí        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(6)</a:t>
            </a:r>
          </a:p>
        </p:txBody>
      </p:sp>
      <p:pic>
        <p:nvPicPr>
          <p:cNvPr id="18" name="Imagen 17">
            <a:extLst>
              <a:ext uri="{FF2B5EF4-FFF2-40B4-BE49-F238E27FC236}">
                <a16:creationId xmlns:a16="http://schemas.microsoft.com/office/drawing/2014/main" id="{634C233C-B4C3-4205-9D23-F092F2FB24C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86936" y="2875887"/>
            <a:ext cx="3769429" cy="182738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2" name="Oval 17">
            <a:extLst>
              <a:ext uri="{FF2B5EF4-FFF2-40B4-BE49-F238E27FC236}">
                <a16:creationId xmlns:a16="http://schemas.microsoft.com/office/drawing/2014/main" id="{BB3A329C-042E-4854-BCF7-7DBD0B720F40}"/>
              </a:ext>
            </a:extLst>
          </p:cNvPr>
          <p:cNvSpPr/>
          <p:nvPr/>
        </p:nvSpPr>
        <p:spPr>
          <a:xfrm>
            <a:off x="8512398" y="3656231"/>
            <a:ext cx="295275" cy="2667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5</a:t>
            </a:r>
          </a:p>
        </p:txBody>
      </p:sp>
      <p:grpSp>
        <p:nvGrpSpPr>
          <p:cNvPr id="46" name="Grupo 45">
            <a:extLst>
              <a:ext uri="{FF2B5EF4-FFF2-40B4-BE49-F238E27FC236}">
                <a16:creationId xmlns:a16="http://schemas.microsoft.com/office/drawing/2014/main" id="{4F896825-B8D0-440D-96E4-4159F40AA8DB}"/>
              </a:ext>
            </a:extLst>
          </p:cNvPr>
          <p:cNvGrpSpPr/>
          <p:nvPr/>
        </p:nvGrpSpPr>
        <p:grpSpPr>
          <a:xfrm>
            <a:off x="11917033" y="4904671"/>
            <a:ext cx="274967" cy="233081"/>
            <a:chOff x="7593106" y="4993341"/>
            <a:chExt cx="313765" cy="233081"/>
          </a:xfrm>
        </p:grpSpPr>
        <p:sp>
          <p:nvSpPr>
            <p:cNvPr id="43" name="Rectángulo 42">
              <a:extLst>
                <a:ext uri="{FF2B5EF4-FFF2-40B4-BE49-F238E27FC236}">
                  <a16:creationId xmlns:a16="http://schemas.microsoft.com/office/drawing/2014/main" id="{74984861-9867-417A-BFE8-504FA6ABDC70}"/>
                </a:ext>
              </a:extLst>
            </p:cNvPr>
            <p:cNvSpPr/>
            <p:nvPr/>
          </p:nvSpPr>
          <p:spPr>
            <a:xfrm>
              <a:off x="7593106" y="4993341"/>
              <a:ext cx="313765" cy="233081"/>
            </a:xfrm>
            <a:prstGeom prst="rect">
              <a:avLst/>
            </a:prstGeom>
            <a:solidFill>
              <a:srgbClr val="3162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pic>
          <p:nvPicPr>
            <p:cNvPr id="45" name="Gráfico 44" descr="Marca de verificación con relleno sólido">
              <a:extLst>
                <a:ext uri="{FF2B5EF4-FFF2-40B4-BE49-F238E27FC236}">
                  <a16:creationId xmlns:a16="http://schemas.microsoft.com/office/drawing/2014/main" id="{02AB39B0-1FFA-4806-A1B8-2827433A4F5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635688" y="4997822"/>
              <a:ext cx="228600" cy="228600"/>
            </a:xfrm>
            <a:prstGeom prst="rect">
              <a:avLst/>
            </a:prstGeom>
          </p:spPr>
        </p:pic>
      </p:grpSp>
      <p:sp>
        <p:nvSpPr>
          <p:cNvPr id="47" name="Arrow: Right 5">
            <a:extLst>
              <a:ext uri="{FF2B5EF4-FFF2-40B4-BE49-F238E27FC236}">
                <a16:creationId xmlns:a16="http://schemas.microsoft.com/office/drawing/2014/main" id="{D07CDB33-41FA-4DDF-9B7D-84FD84EAE385}"/>
              </a:ext>
            </a:extLst>
          </p:cNvPr>
          <p:cNvSpPr/>
          <p:nvPr/>
        </p:nvSpPr>
        <p:spPr>
          <a:xfrm rot="10800000">
            <a:off x="7269409" y="2858787"/>
            <a:ext cx="476250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48" name="TextBox 2">
            <a:extLst>
              <a:ext uri="{FF2B5EF4-FFF2-40B4-BE49-F238E27FC236}">
                <a16:creationId xmlns:a16="http://schemas.microsoft.com/office/drawing/2014/main" id="{3F29F3B9-8FB0-4727-8CC9-4E2D32FD2CB2}"/>
              </a:ext>
            </a:extLst>
          </p:cNvPr>
          <p:cNvSpPr txBox="1"/>
          <p:nvPr/>
        </p:nvSpPr>
        <p:spPr>
          <a:xfrm>
            <a:off x="7368024" y="2949786"/>
            <a:ext cx="476250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6</a:t>
            </a:r>
          </a:p>
        </p:txBody>
      </p:sp>
      <p:sp>
        <p:nvSpPr>
          <p:cNvPr id="49" name="Arrow: Right 5">
            <a:extLst>
              <a:ext uri="{FF2B5EF4-FFF2-40B4-BE49-F238E27FC236}">
                <a16:creationId xmlns:a16="http://schemas.microsoft.com/office/drawing/2014/main" id="{1A000420-6EAB-412C-842A-8099BBDD0AC2}"/>
              </a:ext>
            </a:extLst>
          </p:cNvPr>
          <p:cNvSpPr/>
          <p:nvPr/>
        </p:nvSpPr>
        <p:spPr>
          <a:xfrm rot="10800000">
            <a:off x="6151809" y="4024949"/>
            <a:ext cx="476250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50" name="TextBox 2">
            <a:extLst>
              <a:ext uri="{FF2B5EF4-FFF2-40B4-BE49-F238E27FC236}">
                <a16:creationId xmlns:a16="http://schemas.microsoft.com/office/drawing/2014/main" id="{64C41AAE-BCCE-4EF8-BCE7-BFD1A17A85F2}"/>
              </a:ext>
            </a:extLst>
          </p:cNvPr>
          <p:cNvSpPr txBox="1"/>
          <p:nvPr/>
        </p:nvSpPr>
        <p:spPr>
          <a:xfrm>
            <a:off x="6250424" y="4115948"/>
            <a:ext cx="476250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7</a:t>
            </a:r>
          </a:p>
        </p:txBody>
      </p:sp>
      <p:sp>
        <p:nvSpPr>
          <p:cNvPr id="52" name="Left Brace 16">
            <a:extLst>
              <a:ext uri="{FF2B5EF4-FFF2-40B4-BE49-F238E27FC236}">
                <a16:creationId xmlns:a16="http://schemas.microsoft.com/office/drawing/2014/main" id="{87654AC2-2BD5-46B1-A51F-2D41B3B3F2A9}"/>
              </a:ext>
            </a:extLst>
          </p:cNvPr>
          <p:cNvSpPr/>
          <p:nvPr/>
        </p:nvSpPr>
        <p:spPr>
          <a:xfrm flipH="1">
            <a:off x="1425772" y="3020803"/>
            <a:ext cx="295275" cy="2025326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53" name="Oval 17">
            <a:extLst>
              <a:ext uri="{FF2B5EF4-FFF2-40B4-BE49-F238E27FC236}">
                <a16:creationId xmlns:a16="http://schemas.microsoft.com/office/drawing/2014/main" id="{820D5CE5-1EBB-4ABE-878B-47E4EDAFCFD5}"/>
              </a:ext>
            </a:extLst>
          </p:cNvPr>
          <p:cNvSpPr/>
          <p:nvPr/>
        </p:nvSpPr>
        <p:spPr>
          <a:xfrm>
            <a:off x="1721047" y="3900116"/>
            <a:ext cx="295275" cy="2667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2</a:t>
            </a:r>
          </a:p>
        </p:txBody>
      </p:sp>
      <p:sp>
        <p:nvSpPr>
          <p:cNvPr id="54" name="Oval 17">
            <a:extLst>
              <a:ext uri="{FF2B5EF4-FFF2-40B4-BE49-F238E27FC236}">
                <a16:creationId xmlns:a16="http://schemas.microsoft.com/office/drawing/2014/main" id="{1CCA06A4-693F-4B1C-A726-DF3117AFBE95}"/>
              </a:ext>
            </a:extLst>
          </p:cNvPr>
          <p:cNvSpPr/>
          <p:nvPr/>
        </p:nvSpPr>
        <p:spPr>
          <a:xfrm>
            <a:off x="2855771" y="2760987"/>
            <a:ext cx="295275" cy="2667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3</a:t>
            </a:r>
          </a:p>
        </p:txBody>
      </p:sp>
      <p:sp>
        <p:nvSpPr>
          <p:cNvPr id="55" name="Oval 17">
            <a:extLst>
              <a:ext uri="{FF2B5EF4-FFF2-40B4-BE49-F238E27FC236}">
                <a16:creationId xmlns:a16="http://schemas.microsoft.com/office/drawing/2014/main" id="{ACA19928-213A-4E2D-9C2F-16F6141010F4}"/>
              </a:ext>
            </a:extLst>
          </p:cNvPr>
          <p:cNvSpPr/>
          <p:nvPr/>
        </p:nvSpPr>
        <p:spPr>
          <a:xfrm>
            <a:off x="2855772" y="4059879"/>
            <a:ext cx="295275" cy="2667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4</a:t>
            </a:r>
          </a:p>
        </p:txBody>
      </p:sp>
      <p:sp>
        <p:nvSpPr>
          <p:cNvPr id="56" name="TextBox 29">
            <a:extLst>
              <a:ext uri="{FF2B5EF4-FFF2-40B4-BE49-F238E27FC236}">
                <a16:creationId xmlns:a16="http://schemas.microsoft.com/office/drawing/2014/main" id="{B5672442-0F5B-4E2C-8EF8-9F088193C7D7}"/>
              </a:ext>
            </a:extLst>
          </p:cNvPr>
          <p:cNvSpPr txBox="1"/>
          <p:nvPr/>
        </p:nvSpPr>
        <p:spPr>
          <a:xfrm>
            <a:off x="5264452" y="4945010"/>
            <a:ext cx="3304329" cy="10772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Puede agregar tantas como considere necesarias dando clic en el botón "</a:t>
            </a:r>
            <a:r>
              <a:rPr lang="es-MX" sz="1600" i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Agregar nueva área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" 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(7)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358161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FFE02FA6-82B8-2B96-9330-591BDE1E6C2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432271" y="361701"/>
            <a:ext cx="5360592" cy="648948"/>
          </a:xfrm>
          <a:prstGeom prst="rect">
            <a:avLst/>
          </a:prstGeom>
        </p:spPr>
      </p:pic>
      <p:sp>
        <p:nvSpPr>
          <p:cNvPr id="12" name="TextBox 15">
            <a:extLst>
              <a:ext uri="{FF2B5EF4-FFF2-40B4-BE49-F238E27FC236}">
                <a16:creationId xmlns:a16="http://schemas.microsoft.com/office/drawing/2014/main" id="{5A0183A0-564B-4BB4-8B00-7B3F5B3DA5E9}"/>
              </a:ext>
            </a:extLst>
          </p:cNvPr>
          <p:cNvSpPr txBox="1"/>
          <p:nvPr/>
        </p:nvSpPr>
        <p:spPr>
          <a:xfrm>
            <a:off x="296066" y="2086499"/>
            <a:ext cx="3420533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sz="14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Indique el tipo de proyecto bajo el cual someterá su propuesta.</a:t>
            </a:r>
          </a:p>
        </p:txBody>
      </p:sp>
      <p:sp>
        <p:nvSpPr>
          <p:cNvPr id="48" name="Google Shape;103;p3">
            <a:extLst>
              <a:ext uri="{FF2B5EF4-FFF2-40B4-BE49-F238E27FC236}">
                <a16:creationId xmlns:a16="http://schemas.microsoft.com/office/drawing/2014/main" id="{88FA9809-DDE1-4D66-8034-660124E42B0F}"/>
              </a:ext>
            </a:extLst>
          </p:cNvPr>
          <p:cNvSpPr txBox="1"/>
          <p:nvPr/>
        </p:nvSpPr>
        <p:spPr>
          <a:xfrm>
            <a:off x="0" y="361701"/>
            <a:ext cx="6197599" cy="4965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91932"/>
              </a:buClr>
              <a:buSzPts val="4400"/>
              <a:buFont typeface="Noto Sans"/>
              <a:buNone/>
            </a:pPr>
            <a:r>
              <a:rPr lang="es-MX" sz="2800" b="1" dirty="0">
                <a:solidFill>
                  <a:srgbClr val="691932"/>
                </a:solidFill>
                <a:latin typeface="Noto Sans"/>
                <a:ea typeface="Noto Sans"/>
                <a:cs typeface="Noto Sans"/>
                <a:sym typeface="Noto Sans"/>
              </a:rPr>
              <a:t>Tipo de </a:t>
            </a:r>
            <a:r>
              <a:rPr lang="es-MX" sz="2800" b="1" i="0" u="none" strike="noStrike" cap="none" dirty="0">
                <a:solidFill>
                  <a:srgbClr val="691932"/>
                </a:solidFill>
                <a:latin typeface="Noto Sans"/>
                <a:ea typeface="Noto Sans"/>
                <a:cs typeface="Noto Sans"/>
                <a:sym typeface="Noto Sans"/>
              </a:rPr>
              <a:t>proyecto</a:t>
            </a:r>
            <a:endParaRPr lang="es-MX" sz="3200" b="1" i="0" u="none" strike="noStrike" cap="none" dirty="0">
              <a:solidFill>
                <a:srgbClr val="691932"/>
              </a:solidFill>
              <a:latin typeface="Noto Sans"/>
              <a:ea typeface="Noto Sans"/>
              <a:cs typeface="Noto Sans"/>
              <a:sym typeface="Noto Sans"/>
            </a:endParaRPr>
          </a:p>
        </p:txBody>
      </p:sp>
      <p:pic>
        <p:nvPicPr>
          <p:cNvPr id="36" name="Imagen 35">
            <a:extLst>
              <a:ext uri="{FF2B5EF4-FFF2-40B4-BE49-F238E27FC236}">
                <a16:creationId xmlns:a16="http://schemas.microsoft.com/office/drawing/2014/main" id="{DA194FBC-9573-42D9-AD8B-31F6616653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6066" y="2869405"/>
            <a:ext cx="3734667" cy="2228753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31" name="Group 166">
            <a:extLst>
              <a:ext uri="{FF2B5EF4-FFF2-40B4-BE49-F238E27FC236}">
                <a16:creationId xmlns:a16="http://schemas.microsoft.com/office/drawing/2014/main" id="{02AE6BEC-04DE-4A21-BEAE-09F3E18F72A6}"/>
              </a:ext>
            </a:extLst>
          </p:cNvPr>
          <p:cNvGrpSpPr/>
          <p:nvPr/>
        </p:nvGrpSpPr>
        <p:grpSpPr>
          <a:xfrm>
            <a:off x="4267304" y="1259163"/>
            <a:ext cx="1290132" cy="2505768"/>
            <a:chOff x="500634" y="2483530"/>
            <a:chExt cx="1371541" cy="2591948"/>
          </a:xfrm>
        </p:grpSpPr>
        <p:sp>
          <p:nvSpPr>
            <p:cNvPr id="37" name="Pentagon 78">
              <a:extLst>
                <a:ext uri="{FF2B5EF4-FFF2-40B4-BE49-F238E27FC236}">
                  <a16:creationId xmlns:a16="http://schemas.microsoft.com/office/drawing/2014/main" id="{D9B10F6C-76C3-49B3-9318-E13758192CBD}"/>
                </a:ext>
              </a:extLst>
            </p:cNvPr>
            <p:cNvSpPr/>
            <p:nvPr/>
          </p:nvSpPr>
          <p:spPr>
            <a:xfrm rot="5400000">
              <a:off x="-39476" y="3082881"/>
              <a:ext cx="2495080" cy="1296378"/>
            </a:xfrm>
            <a:prstGeom prst="homePlate">
              <a:avLst>
                <a:gd name="adj" fmla="val 31766"/>
              </a:avLst>
            </a:prstGeom>
            <a:solidFill>
              <a:srgbClr val="691B31"/>
            </a:solidFill>
            <a:ln w="25400" cap="flat" cmpd="sng" algn="ctr">
              <a:noFill/>
              <a:prstDash val="solid"/>
            </a:ln>
            <a:effectLst/>
          </p:spPr>
          <p:txBody>
            <a:bodyPr vert="vert270" lIns="91440" tIns="45720" rIns="91440" bIns="45720" rtlCol="0" anchor="t" anchorCtr="0"/>
            <a:lstStyle/>
            <a:p>
              <a:pPr algn="ctr" defTabSz="457096">
                <a:buClrTx/>
                <a:buFontTx/>
                <a:defRPr/>
              </a:pPr>
              <a:r>
                <a:rPr lang="es-MX" sz="1200" b="1" dirty="0">
                  <a:solidFill>
                    <a:prstClr val="white"/>
                  </a:solidFill>
                  <a:latin typeface="Noto Sans"/>
                  <a:ea typeface="Noto Sans"/>
                  <a:cs typeface="Noto Sans"/>
                </a:rPr>
                <a:t>Ciencia y desarrollo de frontera</a:t>
              </a:r>
              <a:endParaRPr lang="es-MX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oto Sans"/>
                <a:ea typeface="Noto Sans"/>
                <a:cs typeface="Noto Sans"/>
              </a:endParaRPr>
            </a:p>
          </p:txBody>
        </p:sp>
        <p:grpSp>
          <p:nvGrpSpPr>
            <p:cNvPr id="38" name="Group 77">
              <a:extLst>
                <a:ext uri="{FF2B5EF4-FFF2-40B4-BE49-F238E27FC236}">
                  <a16:creationId xmlns:a16="http://schemas.microsoft.com/office/drawing/2014/main" id="{E30DB764-453A-4754-804A-59959339B24A}"/>
                </a:ext>
              </a:extLst>
            </p:cNvPr>
            <p:cNvGrpSpPr/>
            <p:nvPr/>
          </p:nvGrpSpPr>
          <p:grpSpPr>
            <a:xfrm>
              <a:off x="500634" y="3741461"/>
              <a:ext cx="1371541" cy="1334017"/>
              <a:chOff x="3399205" y="4749895"/>
              <a:chExt cx="1371541" cy="1334017"/>
            </a:xfrm>
            <a:solidFill>
              <a:srgbClr val="EEEEEE"/>
            </a:solidFill>
          </p:grpSpPr>
          <p:sp>
            <p:nvSpPr>
              <p:cNvPr id="39" name="Oval 76">
                <a:extLst>
                  <a:ext uri="{FF2B5EF4-FFF2-40B4-BE49-F238E27FC236}">
                    <a16:creationId xmlns:a16="http://schemas.microsoft.com/office/drawing/2014/main" id="{F846DAB9-09DD-4E38-8233-F6A36774318C}"/>
                  </a:ext>
                </a:extLst>
              </p:cNvPr>
              <p:cNvSpPr/>
              <p:nvPr/>
            </p:nvSpPr>
            <p:spPr>
              <a:xfrm>
                <a:off x="3399205" y="4749895"/>
                <a:ext cx="1371541" cy="1334017"/>
              </a:xfrm>
              <a:prstGeom prst="ellipse">
                <a:avLst/>
              </a:prstGeom>
              <a:grpFill/>
              <a:ln w="25400" cap="flat" cmpd="sng" algn="ctr">
                <a:solidFill>
                  <a:srgbClr val="8B1D3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09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Noto Sans" panose="020B0502040504020204" pitchFamily="34" charset="0"/>
                  <a:ea typeface="Noto Sans" panose="020B0502040504020204" pitchFamily="34" charset="0"/>
                  <a:cs typeface="Noto Sans" panose="020B0502040504020204" pitchFamily="34" charset="0"/>
                </a:endParaRPr>
              </a:p>
            </p:txBody>
          </p:sp>
          <p:sp>
            <p:nvSpPr>
              <p:cNvPr id="40" name="Oval 75">
                <a:extLst>
                  <a:ext uri="{FF2B5EF4-FFF2-40B4-BE49-F238E27FC236}">
                    <a16:creationId xmlns:a16="http://schemas.microsoft.com/office/drawing/2014/main" id="{1B40DC4C-A64A-4959-9313-89EB61613A85}"/>
                  </a:ext>
                </a:extLst>
              </p:cNvPr>
              <p:cNvSpPr/>
              <p:nvPr/>
            </p:nvSpPr>
            <p:spPr>
              <a:xfrm>
                <a:off x="3477615" y="4822340"/>
                <a:ext cx="1216183" cy="1188972"/>
              </a:xfrm>
              <a:prstGeom prst="ellipse">
                <a:avLst/>
              </a:prstGeom>
              <a:grpFill/>
              <a:ln w="5715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09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Noto Sans" panose="020B0502040504020204" pitchFamily="34" charset="0"/>
                  <a:ea typeface="Noto Sans" panose="020B0502040504020204" pitchFamily="34" charset="0"/>
                  <a:cs typeface="Noto Sans" panose="020B0502040504020204" pitchFamily="34" charset="0"/>
                </a:endParaRPr>
              </a:p>
            </p:txBody>
          </p:sp>
        </p:grpSp>
      </p:grpSp>
      <p:sp>
        <p:nvSpPr>
          <p:cNvPr id="41" name="Pentagon 143">
            <a:extLst>
              <a:ext uri="{FF2B5EF4-FFF2-40B4-BE49-F238E27FC236}">
                <a16:creationId xmlns:a16="http://schemas.microsoft.com/office/drawing/2014/main" id="{8AF8FBEA-F212-4883-8F2A-8F214C064553}"/>
              </a:ext>
            </a:extLst>
          </p:cNvPr>
          <p:cNvSpPr/>
          <p:nvPr/>
        </p:nvSpPr>
        <p:spPr>
          <a:xfrm rot="5400000">
            <a:off x="5510468" y="2928258"/>
            <a:ext cx="1974872" cy="1228500"/>
          </a:xfrm>
          <a:prstGeom prst="homePlate">
            <a:avLst>
              <a:gd name="adj" fmla="val 31766"/>
            </a:avLst>
          </a:prstGeom>
          <a:solidFill>
            <a:srgbClr val="002563"/>
          </a:solidFill>
          <a:ln w="25400" cap="flat" cmpd="sng" algn="ctr">
            <a:noFill/>
            <a:prstDash val="solid"/>
          </a:ln>
          <a:effectLst/>
        </p:spPr>
        <p:txBody>
          <a:bodyPr vert="vert270" lIns="91440" tIns="45720" rIns="91440" bIns="45720" rtlCol="0" anchor="t" anchorCtr="0"/>
          <a:lstStyle/>
          <a:p>
            <a:pPr algn="ctr" defTabSz="457096">
              <a:buClrTx/>
              <a:defRPr/>
            </a:pPr>
            <a:r>
              <a:rPr lang="es-MX" sz="1200" b="1" dirty="0">
                <a:solidFill>
                  <a:prstClr val="white"/>
                </a:solidFill>
                <a:latin typeface="Noto Sans"/>
                <a:ea typeface="Noto Sans"/>
                <a:cs typeface="Noto Sans"/>
              </a:rPr>
              <a:t>Maduración tecnológica y mejoramiento de la inventiva</a:t>
            </a:r>
          </a:p>
          <a:p>
            <a:pPr algn="ctr" defTabSz="457096">
              <a:buClrTx/>
              <a:defRPr/>
            </a:pPr>
            <a:r>
              <a:rPr lang="es-MX" sz="1200" b="1" dirty="0">
                <a:solidFill>
                  <a:prstClr val="white"/>
                </a:solidFill>
                <a:latin typeface="Noto Sans"/>
                <a:ea typeface="Noto Sans"/>
                <a:cs typeface="Noto Sans"/>
              </a:rPr>
              <a:t>(TRL 4-6)</a:t>
            </a:r>
            <a:endParaRPr lang="es-MX" sz="1200" b="1" dirty="0">
              <a:solidFill>
                <a:prstClr val="white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42" name="Pentagon 150">
            <a:extLst>
              <a:ext uri="{FF2B5EF4-FFF2-40B4-BE49-F238E27FC236}">
                <a16:creationId xmlns:a16="http://schemas.microsoft.com/office/drawing/2014/main" id="{14560504-304F-4997-AFD7-473D1994380A}"/>
              </a:ext>
            </a:extLst>
          </p:cNvPr>
          <p:cNvSpPr/>
          <p:nvPr/>
        </p:nvSpPr>
        <p:spPr>
          <a:xfrm rot="5400000">
            <a:off x="6671128" y="4734484"/>
            <a:ext cx="2646794" cy="1146862"/>
          </a:xfrm>
          <a:prstGeom prst="homePlate">
            <a:avLst>
              <a:gd name="adj" fmla="val 31766"/>
            </a:avLst>
          </a:prstGeom>
          <a:solidFill>
            <a:srgbClr val="245C4F"/>
          </a:solidFill>
          <a:ln w="25400" cap="flat" cmpd="sng" algn="ctr">
            <a:noFill/>
            <a:prstDash val="solid"/>
          </a:ln>
          <a:effectLst/>
        </p:spPr>
        <p:txBody>
          <a:bodyPr vert="vert270" lIns="91440" tIns="45720" rIns="91440" bIns="45720" rtlCol="0" anchor="t" anchorCtr="0"/>
          <a:lstStyle/>
          <a:p>
            <a:pPr algn="ctr" defTabSz="457096">
              <a:defRPr/>
            </a:pPr>
            <a:r>
              <a:rPr lang="es-MX" sz="1200" b="1" dirty="0">
                <a:solidFill>
                  <a:prstClr val="white"/>
                </a:solidFill>
                <a:latin typeface="Noto Sans"/>
                <a:ea typeface="Noto Sans"/>
                <a:cs typeface="Noto Sans"/>
              </a:rPr>
              <a:t>Maduración final de tecnologías, transferencia tecnológica y/o escalamiento(TRL 7-9)</a:t>
            </a:r>
          </a:p>
        </p:txBody>
      </p:sp>
      <p:sp>
        <p:nvSpPr>
          <p:cNvPr id="43" name="Oval 76">
            <a:extLst>
              <a:ext uri="{FF2B5EF4-FFF2-40B4-BE49-F238E27FC236}">
                <a16:creationId xmlns:a16="http://schemas.microsoft.com/office/drawing/2014/main" id="{E8AAE320-A308-48B6-B46B-A4B16AA9E006}"/>
              </a:ext>
            </a:extLst>
          </p:cNvPr>
          <p:cNvSpPr/>
          <p:nvPr/>
        </p:nvSpPr>
        <p:spPr>
          <a:xfrm>
            <a:off x="5851399" y="3635868"/>
            <a:ext cx="1290132" cy="1289664"/>
          </a:xfrm>
          <a:prstGeom prst="ellipse">
            <a:avLst/>
          </a:prstGeom>
          <a:solidFill>
            <a:srgbClr val="EEEEEE"/>
          </a:solidFill>
          <a:ln w="25400" cap="flat" cmpd="sng" algn="ctr">
            <a:solidFill>
              <a:srgbClr val="002563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09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44" name="Oval 75">
            <a:extLst>
              <a:ext uri="{FF2B5EF4-FFF2-40B4-BE49-F238E27FC236}">
                <a16:creationId xmlns:a16="http://schemas.microsoft.com/office/drawing/2014/main" id="{C9C8F204-DD89-42B4-8406-9BB5B7715834}"/>
              </a:ext>
            </a:extLst>
          </p:cNvPr>
          <p:cNvSpPr/>
          <p:nvPr/>
        </p:nvSpPr>
        <p:spPr>
          <a:xfrm>
            <a:off x="5925155" y="3705910"/>
            <a:ext cx="1143995" cy="1149442"/>
          </a:xfrm>
          <a:prstGeom prst="ellipse">
            <a:avLst/>
          </a:prstGeom>
          <a:solidFill>
            <a:srgbClr val="EEEEEE"/>
          </a:solidFill>
          <a:ln w="5715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09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45" name="Oval 76">
            <a:extLst>
              <a:ext uri="{FF2B5EF4-FFF2-40B4-BE49-F238E27FC236}">
                <a16:creationId xmlns:a16="http://schemas.microsoft.com/office/drawing/2014/main" id="{A1CFAF15-1CF5-4046-A7FD-E63F4855A8F9}"/>
              </a:ext>
            </a:extLst>
          </p:cNvPr>
          <p:cNvSpPr/>
          <p:nvPr/>
        </p:nvSpPr>
        <p:spPr>
          <a:xfrm>
            <a:off x="7329334" y="5568336"/>
            <a:ext cx="1290132" cy="1289664"/>
          </a:xfrm>
          <a:prstGeom prst="ellipse">
            <a:avLst/>
          </a:prstGeom>
          <a:solidFill>
            <a:srgbClr val="EEEEEE"/>
          </a:solidFill>
          <a:ln w="25400" cap="flat" cmpd="sng" algn="ctr">
            <a:solidFill>
              <a:srgbClr val="245C4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09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46" name="Oval 75">
            <a:extLst>
              <a:ext uri="{FF2B5EF4-FFF2-40B4-BE49-F238E27FC236}">
                <a16:creationId xmlns:a16="http://schemas.microsoft.com/office/drawing/2014/main" id="{F6F9DA27-6D3B-4317-B659-16BB0F20E609}"/>
              </a:ext>
            </a:extLst>
          </p:cNvPr>
          <p:cNvSpPr/>
          <p:nvPr/>
        </p:nvSpPr>
        <p:spPr>
          <a:xfrm>
            <a:off x="7403090" y="5638378"/>
            <a:ext cx="1143995" cy="1149442"/>
          </a:xfrm>
          <a:prstGeom prst="ellipse">
            <a:avLst/>
          </a:prstGeom>
          <a:solidFill>
            <a:srgbClr val="EEEEEE"/>
          </a:solidFill>
          <a:ln w="5715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09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pic>
        <p:nvPicPr>
          <p:cNvPr id="47" name="Gráfico 46" descr="Microscopio con relleno sólido">
            <a:extLst>
              <a:ext uri="{FF2B5EF4-FFF2-40B4-BE49-F238E27FC236}">
                <a16:creationId xmlns:a16="http://schemas.microsoft.com/office/drawing/2014/main" id="{535AA0FD-E79C-4481-B452-55C161E71D9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600690" y="2746166"/>
            <a:ext cx="634775" cy="634775"/>
          </a:xfrm>
          <a:prstGeom prst="rect">
            <a:avLst/>
          </a:prstGeom>
        </p:spPr>
      </p:pic>
      <p:sp>
        <p:nvSpPr>
          <p:cNvPr id="49" name="Google Shape;9941;p62">
            <a:extLst>
              <a:ext uri="{FF2B5EF4-FFF2-40B4-BE49-F238E27FC236}">
                <a16:creationId xmlns:a16="http://schemas.microsoft.com/office/drawing/2014/main" id="{7399485B-FDCE-4380-A9F7-7E7EAA5833F6}"/>
              </a:ext>
            </a:extLst>
          </p:cNvPr>
          <p:cNvSpPr/>
          <p:nvPr/>
        </p:nvSpPr>
        <p:spPr>
          <a:xfrm>
            <a:off x="6217405" y="3983782"/>
            <a:ext cx="571558" cy="527049"/>
          </a:xfrm>
          <a:custGeom>
            <a:avLst/>
            <a:gdLst/>
            <a:ahLst/>
            <a:cxnLst/>
            <a:rect l="l" t="t" r="r" b="b"/>
            <a:pathLst>
              <a:path w="11910" h="11847" extrusionOk="0">
                <a:moveTo>
                  <a:pt x="6365" y="662"/>
                </a:moveTo>
                <a:lnTo>
                  <a:pt x="6522" y="1513"/>
                </a:lnTo>
                <a:cubicBezTo>
                  <a:pt x="6554" y="1702"/>
                  <a:pt x="6617" y="1765"/>
                  <a:pt x="6774" y="1797"/>
                </a:cubicBezTo>
                <a:cubicBezTo>
                  <a:pt x="7342" y="1923"/>
                  <a:pt x="7814" y="2112"/>
                  <a:pt x="8287" y="2427"/>
                </a:cubicBezTo>
                <a:cubicBezTo>
                  <a:pt x="8350" y="2474"/>
                  <a:pt x="8421" y="2498"/>
                  <a:pt x="8488" y="2498"/>
                </a:cubicBezTo>
                <a:cubicBezTo>
                  <a:pt x="8554" y="2498"/>
                  <a:pt x="8618" y="2474"/>
                  <a:pt x="8665" y="2427"/>
                </a:cubicBezTo>
                <a:lnTo>
                  <a:pt x="9389" y="1923"/>
                </a:lnTo>
                <a:lnTo>
                  <a:pt x="9925" y="2490"/>
                </a:lnTo>
                <a:lnTo>
                  <a:pt x="9421" y="3183"/>
                </a:lnTo>
                <a:cubicBezTo>
                  <a:pt x="9358" y="3309"/>
                  <a:pt x="9358" y="3466"/>
                  <a:pt x="9421" y="3592"/>
                </a:cubicBezTo>
                <a:cubicBezTo>
                  <a:pt x="9736" y="4065"/>
                  <a:pt x="9925" y="4537"/>
                  <a:pt x="10051" y="5073"/>
                </a:cubicBezTo>
                <a:cubicBezTo>
                  <a:pt x="10082" y="5231"/>
                  <a:pt x="10209" y="5294"/>
                  <a:pt x="10335" y="5357"/>
                </a:cubicBezTo>
                <a:lnTo>
                  <a:pt x="11185" y="5514"/>
                </a:lnTo>
                <a:lnTo>
                  <a:pt x="11185" y="6302"/>
                </a:lnTo>
                <a:lnTo>
                  <a:pt x="10335" y="6459"/>
                </a:lnTo>
                <a:cubicBezTo>
                  <a:pt x="10177" y="6491"/>
                  <a:pt x="10082" y="6585"/>
                  <a:pt x="10051" y="6743"/>
                </a:cubicBezTo>
                <a:cubicBezTo>
                  <a:pt x="9925" y="7278"/>
                  <a:pt x="9736" y="7751"/>
                  <a:pt x="9421" y="8224"/>
                </a:cubicBezTo>
                <a:cubicBezTo>
                  <a:pt x="9358" y="8350"/>
                  <a:pt x="9358" y="8507"/>
                  <a:pt x="9421" y="8633"/>
                </a:cubicBezTo>
                <a:lnTo>
                  <a:pt x="9925" y="9326"/>
                </a:lnTo>
                <a:lnTo>
                  <a:pt x="9389" y="9893"/>
                </a:lnTo>
                <a:lnTo>
                  <a:pt x="8665" y="9358"/>
                </a:lnTo>
                <a:cubicBezTo>
                  <a:pt x="8618" y="9326"/>
                  <a:pt x="8554" y="9310"/>
                  <a:pt x="8488" y="9310"/>
                </a:cubicBezTo>
                <a:cubicBezTo>
                  <a:pt x="8421" y="9310"/>
                  <a:pt x="8350" y="9326"/>
                  <a:pt x="8287" y="9358"/>
                </a:cubicBezTo>
                <a:cubicBezTo>
                  <a:pt x="7814" y="9673"/>
                  <a:pt x="7342" y="9893"/>
                  <a:pt x="6774" y="9988"/>
                </a:cubicBezTo>
                <a:cubicBezTo>
                  <a:pt x="6617" y="10051"/>
                  <a:pt x="6554" y="10145"/>
                  <a:pt x="6522" y="10271"/>
                </a:cubicBezTo>
                <a:lnTo>
                  <a:pt x="6365" y="11153"/>
                </a:lnTo>
                <a:lnTo>
                  <a:pt x="5577" y="11153"/>
                </a:lnTo>
                <a:lnTo>
                  <a:pt x="5420" y="10271"/>
                </a:lnTo>
                <a:cubicBezTo>
                  <a:pt x="5357" y="10114"/>
                  <a:pt x="5294" y="10051"/>
                  <a:pt x="5136" y="9988"/>
                </a:cubicBezTo>
                <a:cubicBezTo>
                  <a:pt x="4569" y="9893"/>
                  <a:pt x="4097" y="9673"/>
                  <a:pt x="3624" y="9358"/>
                </a:cubicBezTo>
                <a:cubicBezTo>
                  <a:pt x="3561" y="9326"/>
                  <a:pt x="3498" y="9310"/>
                  <a:pt x="3435" y="9310"/>
                </a:cubicBezTo>
                <a:cubicBezTo>
                  <a:pt x="3372" y="9310"/>
                  <a:pt x="3309" y="9326"/>
                  <a:pt x="3246" y="9358"/>
                </a:cubicBezTo>
                <a:lnTo>
                  <a:pt x="2521" y="9893"/>
                </a:lnTo>
                <a:lnTo>
                  <a:pt x="1986" y="9326"/>
                </a:lnTo>
                <a:lnTo>
                  <a:pt x="2490" y="8633"/>
                </a:lnTo>
                <a:cubicBezTo>
                  <a:pt x="2584" y="8507"/>
                  <a:pt x="2584" y="8350"/>
                  <a:pt x="2490" y="8224"/>
                </a:cubicBezTo>
                <a:cubicBezTo>
                  <a:pt x="2175" y="7751"/>
                  <a:pt x="1986" y="7278"/>
                  <a:pt x="1860" y="6743"/>
                </a:cubicBezTo>
                <a:cubicBezTo>
                  <a:pt x="1828" y="6585"/>
                  <a:pt x="1702" y="6491"/>
                  <a:pt x="1576" y="6459"/>
                </a:cubicBezTo>
                <a:lnTo>
                  <a:pt x="726" y="6302"/>
                </a:lnTo>
                <a:lnTo>
                  <a:pt x="726" y="5514"/>
                </a:lnTo>
                <a:lnTo>
                  <a:pt x="1576" y="5357"/>
                </a:lnTo>
                <a:cubicBezTo>
                  <a:pt x="1734" y="5325"/>
                  <a:pt x="1828" y="5231"/>
                  <a:pt x="1860" y="5073"/>
                </a:cubicBezTo>
                <a:cubicBezTo>
                  <a:pt x="1986" y="4506"/>
                  <a:pt x="2175" y="4065"/>
                  <a:pt x="2490" y="3592"/>
                </a:cubicBezTo>
                <a:cubicBezTo>
                  <a:pt x="2584" y="3466"/>
                  <a:pt x="2584" y="3309"/>
                  <a:pt x="2490" y="3183"/>
                </a:cubicBezTo>
                <a:lnTo>
                  <a:pt x="1986" y="2490"/>
                </a:lnTo>
                <a:lnTo>
                  <a:pt x="2521" y="1923"/>
                </a:lnTo>
                <a:lnTo>
                  <a:pt x="3246" y="2427"/>
                </a:lnTo>
                <a:cubicBezTo>
                  <a:pt x="3309" y="2474"/>
                  <a:pt x="3372" y="2498"/>
                  <a:pt x="3435" y="2498"/>
                </a:cubicBezTo>
                <a:cubicBezTo>
                  <a:pt x="3498" y="2498"/>
                  <a:pt x="3561" y="2474"/>
                  <a:pt x="3624" y="2427"/>
                </a:cubicBezTo>
                <a:cubicBezTo>
                  <a:pt x="4097" y="2112"/>
                  <a:pt x="4569" y="1923"/>
                  <a:pt x="5136" y="1797"/>
                </a:cubicBezTo>
                <a:cubicBezTo>
                  <a:pt x="5294" y="1765"/>
                  <a:pt x="5357" y="1639"/>
                  <a:pt x="5420" y="1513"/>
                </a:cubicBezTo>
                <a:lnTo>
                  <a:pt x="5577" y="662"/>
                </a:lnTo>
                <a:close/>
                <a:moveTo>
                  <a:pt x="5262" y="1"/>
                </a:moveTo>
                <a:cubicBezTo>
                  <a:pt x="5073" y="1"/>
                  <a:pt x="4916" y="127"/>
                  <a:pt x="4884" y="284"/>
                </a:cubicBezTo>
                <a:lnTo>
                  <a:pt x="4727" y="1166"/>
                </a:lnTo>
                <a:cubicBezTo>
                  <a:pt x="4254" y="1292"/>
                  <a:pt x="3813" y="1481"/>
                  <a:pt x="3435" y="1734"/>
                </a:cubicBezTo>
                <a:lnTo>
                  <a:pt x="2679" y="1229"/>
                </a:lnTo>
                <a:cubicBezTo>
                  <a:pt x="2610" y="1174"/>
                  <a:pt x="2541" y="1149"/>
                  <a:pt x="2474" y="1149"/>
                </a:cubicBezTo>
                <a:cubicBezTo>
                  <a:pt x="2389" y="1149"/>
                  <a:pt x="2309" y="1190"/>
                  <a:pt x="2238" y="1261"/>
                </a:cubicBezTo>
                <a:lnTo>
                  <a:pt x="1261" y="2238"/>
                </a:lnTo>
                <a:cubicBezTo>
                  <a:pt x="1135" y="2364"/>
                  <a:pt x="1135" y="2553"/>
                  <a:pt x="1230" y="2679"/>
                </a:cubicBezTo>
                <a:lnTo>
                  <a:pt x="1734" y="3435"/>
                </a:lnTo>
                <a:cubicBezTo>
                  <a:pt x="1513" y="3813"/>
                  <a:pt x="1324" y="4254"/>
                  <a:pt x="1198" y="4726"/>
                </a:cubicBezTo>
                <a:lnTo>
                  <a:pt x="284" y="4884"/>
                </a:lnTo>
                <a:cubicBezTo>
                  <a:pt x="127" y="4915"/>
                  <a:pt x="1" y="5042"/>
                  <a:pt x="1" y="5231"/>
                </a:cubicBezTo>
                <a:lnTo>
                  <a:pt x="1" y="6617"/>
                </a:lnTo>
                <a:cubicBezTo>
                  <a:pt x="64" y="6774"/>
                  <a:pt x="158" y="6932"/>
                  <a:pt x="316" y="6963"/>
                </a:cubicBezTo>
                <a:lnTo>
                  <a:pt x="1230" y="7121"/>
                </a:lnTo>
                <a:cubicBezTo>
                  <a:pt x="1356" y="7593"/>
                  <a:pt x="1545" y="8034"/>
                  <a:pt x="1797" y="8413"/>
                </a:cubicBezTo>
                <a:lnTo>
                  <a:pt x="1261" y="9169"/>
                </a:lnTo>
                <a:cubicBezTo>
                  <a:pt x="1167" y="9295"/>
                  <a:pt x="1198" y="9484"/>
                  <a:pt x="1324" y="9610"/>
                </a:cubicBezTo>
                <a:lnTo>
                  <a:pt x="2301" y="10586"/>
                </a:lnTo>
                <a:cubicBezTo>
                  <a:pt x="2368" y="10654"/>
                  <a:pt x="2454" y="10685"/>
                  <a:pt x="2533" y="10685"/>
                </a:cubicBezTo>
                <a:cubicBezTo>
                  <a:pt x="2602" y="10685"/>
                  <a:pt x="2666" y="10662"/>
                  <a:pt x="2710" y="10618"/>
                </a:cubicBezTo>
                <a:lnTo>
                  <a:pt x="3466" y="10114"/>
                </a:lnTo>
                <a:cubicBezTo>
                  <a:pt x="3876" y="10366"/>
                  <a:pt x="4286" y="10555"/>
                  <a:pt x="4790" y="10681"/>
                </a:cubicBezTo>
                <a:lnTo>
                  <a:pt x="4947" y="11563"/>
                </a:lnTo>
                <a:cubicBezTo>
                  <a:pt x="4979" y="11721"/>
                  <a:pt x="5105" y="11847"/>
                  <a:pt x="5294" y="11847"/>
                </a:cubicBezTo>
                <a:lnTo>
                  <a:pt x="6680" y="11847"/>
                </a:lnTo>
                <a:cubicBezTo>
                  <a:pt x="6837" y="11847"/>
                  <a:pt x="6995" y="11721"/>
                  <a:pt x="7027" y="11563"/>
                </a:cubicBezTo>
                <a:lnTo>
                  <a:pt x="7184" y="10681"/>
                </a:lnTo>
                <a:cubicBezTo>
                  <a:pt x="7657" y="10555"/>
                  <a:pt x="8098" y="10366"/>
                  <a:pt x="8476" y="10114"/>
                </a:cubicBezTo>
                <a:lnTo>
                  <a:pt x="9232" y="10618"/>
                </a:lnTo>
                <a:cubicBezTo>
                  <a:pt x="9301" y="10673"/>
                  <a:pt x="9370" y="10698"/>
                  <a:pt x="9436" y="10698"/>
                </a:cubicBezTo>
                <a:cubicBezTo>
                  <a:pt x="9521" y="10698"/>
                  <a:pt x="9602" y="10657"/>
                  <a:pt x="9673" y="10586"/>
                </a:cubicBezTo>
                <a:lnTo>
                  <a:pt x="10650" y="9610"/>
                </a:lnTo>
                <a:cubicBezTo>
                  <a:pt x="10776" y="9484"/>
                  <a:pt x="10776" y="9295"/>
                  <a:pt x="10681" y="9169"/>
                </a:cubicBezTo>
                <a:lnTo>
                  <a:pt x="10177" y="8413"/>
                </a:lnTo>
                <a:cubicBezTo>
                  <a:pt x="10398" y="8034"/>
                  <a:pt x="10618" y="7593"/>
                  <a:pt x="10713" y="7121"/>
                </a:cubicBezTo>
                <a:lnTo>
                  <a:pt x="11626" y="6963"/>
                </a:lnTo>
                <a:cubicBezTo>
                  <a:pt x="11784" y="6932"/>
                  <a:pt x="11910" y="6806"/>
                  <a:pt x="11910" y="6617"/>
                </a:cubicBezTo>
                <a:lnTo>
                  <a:pt x="11910" y="5231"/>
                </a:lnTo>
                <a:cubicBezTo>
                  <a:pt x="11910" y="5073"/>
                  <a:pt x="11784" y="4915"/>
                  <a:pt x="11626" y="4884"/>
                </a:cubicBezTo>
                <a:lnTo>
                  <a:pt x="10713" y="4726"/>
                </a:lnTo>
                <a:cubicBezTo>
                  <a:pt x="10618" y="4254"/>
                  <a:pt x="10398" y="3813"/>
                  <a:pt x="10177" y="3403"/>
                </a:cubicBezTo>
                <a:lnTo>
                  <a:pt x="10681" y="2679"/>
                </a:lnTo>
                <a:cubicBezTo>
                  <a:pt x="10807" y="2553"/>
                  <a:pt x="10776" y="2364"/>
                  <a:pt x="10650" y="2238"/>
                </a:cubicBezTo>
                <a:lnTo>
                  <a:pt x="9673" y="1261"/>
                </a:lnTo>
                <a:cubicBezTo>
                  <a:pt x="9605" y="1193"/>
                  <a:pt x="9520" y="1162"/>
                  <a:pt x="9435" y="1162"/>
                </a:cubicBezTo>
                <a:cubicBezTo>
                  <a:pt x="9362" y="1162"/>
                  <a:pt x="9290" y="1186"/>
                  <a:pt x="9232" y="1229"/>
                </a:cubicBezTo>
                <a:lnTo>
                  <a:pt x="8476" y="1734"/>
                </a:lnTo>
                <a:cubicBezTo>
                  <a:pt x="8098" y="1481"/>
                  <a:pt x="7657" y="1292"/>
                  <a:pt x="7184" y="1166"/>
                </a:cubicBezTo>
                <a:lnTo>
                  <a:pt x="6995" y="284"/>
                </a:lnTo>
                <a:cubicBezTo>
                  <a:pt x="6932" y="127"/>
                  <a:pt x="6837" y="1"/>
                  <a:pt x="6617" y="1"/>
                </a:cubicBezTo>
                <a:close/>
              </a:path>
            </a:pathLst>
          </a:custGeom>
          <a:solidFill>
            <a:sysClr val="windowText" lastClr="000000"/>
          </a:solidFill>
          <a:ln>
            <a:solidFill>
              <a:sysClr val="windowText" lastClr="000000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50" name="Google Shape;9940;p62">
            <a:extLst>
              <a:ext uri="{FF2B5EF4-FFF2-40B4-BE49-F238E27FC236}">
                <a16:creationId xmlns:a16="http://schemas.microsoft.com/office/drawing/2014/main" id="{55A95408-6B67-4C31-8001-CF27008E2089}"/>
              </a:ext>
            </a:extLst>
          </p:cNvPr>
          <p:cNvSpPr/>
          <p:nvPr/>
        </p:nvSpPr>
        <p:spPr>
          <a:xfrm>
            <a:off x="6360913" y="4110191"/>
            <a:ext cx="284541" cy="273289"/>
          </a:xfrm>
          <a:custGeom>
            <a:avLst/>
            <a:gdLst/>
            <a:ahLst/>
            <a:cxnLst/>
            <a:rect l="l" t="t" r="r" b="b"/>
            <a:pathLst>
              <a:path w="6239" h="6239" extrusionOk="0">
                <a:moveTo>
                  <a:pt x="3119" y="2079"/>
                </a:moveTo>
                <a:cubicBezTo>
                  <a:pt x="3529" y="2079"/>
                  <a:pt x="3844" y="2395"/>
                  <a:pt x="3844" y="2773"/>
                </a:cubicBezTo>
                <a:cubicBezTo>
                  <a:pt x="3844" y="3182"/>
                  <a:pt x="3529" y="3497"/>
                  <a:pt x="3119" y="3497"/>
                </a:cubicBezTo>
                <a:cubicBezTo>
                  <a:pt x="2741" y="3497"/>
                  <a:pt x="2426" y="3182"/>
                  <a:pt x="2426" y="2773"/>
                </a:cubicBezTo>
                <a:cubicBezTo>
                  <a:pt x="2426" y="2395"/>
                  <a:pt x="2741" y="2079"/>
                  <a:pt x="3119" y="2079"/>
                </a:cubicBezTo>
                <a:close/>
                <a:moveTo>
                  <a:pt x="3119" y="725"/>
                </a:moveTo>
                <a:cubicBezTo>
                  <a:pt x="4474" y="725"/>
                  <a:pt x="5577" y="1827"/>
                  <a:pt x="5577" y="3182"/>
                </a:cubicBezTo>
                <a:cubicBezTo>
                  <a:pt x="5577" y="3686"/>
                  <a:pt x="5388" y="4159"/>
                  <a:pt x="5136" y="4537"/>
                </a:cubicBezTo>
                <a:cubicBezTo>
                  <a:pt x="4884" y="4190"/>
                  <a:pt x="4537" y="3907"/>
                  <a:pt x="4191" y="3718"/>
                </a:cubicBezTo>
                <a:cubicBezTo>
                  <a:pt x="4411" y="3497"/>
                  <a:pt x="4537" y="3182"/>
                  <a:pt x="4537" y="2804"/>
                </a:cubicBezTo>
                <a:cubicBezTo>
                  <a:pt x="4537" y="2079"/>
                  <a:pt x="3907" y="1449"/>
                  <a:pt x="3151" y="1449"/>
                </a:cubicBezTo>
                <a:cubicBezTo>
                  <a:pt x="2426" y="1449"/>
                  <a:pt x="1796" y="2079"/>
                  <a:pt x="1796" y="2804"/>
                </a:cubicBezTo>
                <a:cubicBezTo>
                  <a:pt x="1796" y="3182"/>
                  <a:pt x="1891" y="3497"/>
                  <a:pt x="2143" y="3718"/>
                </a:cubicBezTo>
                <a:cubicBezTo>
                  <a:pt x="1733" y="3907"/>
                  <a:pt x="1418" y="4190"/>
                  <a:pt x="1198" y="4537"/>
                </a:cubicBezTo>
                <a:cubicBezTo>
                  <a:pt x="914" y="4159"/>
                  <a:pt x="756" y="3686"/>
                  <a:pt x="756" y="3182"/>
                </a:cubicBezTo>
                <a:cubicBezTo>
                  <a:pt x="662" y="1796"/>
                  <a:pt x="1796" y="725"/>
                  <a:pt x="3119" y="725"/>
                </a:cubicBezTo>
                <a:close/>
                <a:moveTo>
                  <a:pt x="3119" y="4190"/>
                </a:moveTo>
                <a:cubicBezTo>
                  <a:pt x="3749" y="4190"/>
                  <a:pt x="4317" y="4505"/>
                  <a:pt x="4632" y="5041"/>
                </a:cubicBezTo>
                <a:cubicBezTo>
                  <a:pt x="4222" y="5387"/>
                  <a:pt x="3686" y="5577"/>
                  <a:pt x="3119" y="5577"/>
                </a:cubicBezTo>
                <a:cubicBezTo>
                  <a:pt x="2584" y="5577"/>
                  <a:pt x="2017" y="5387"/>
                  <a:pt x="1639" y="5041"/>
                </a:cubicBezTo>
                <a:cubicBezTo>
                  <a:pt x="1954" y="4505"/>
                  <a:pt x="2489" y="4190"/>
                  <a:pt x="3119" y="4190"/>
                </a:cubicBezTo>
                <a:close/>
                <a:moveTo>
                  <a:pt x="3119" y="0"/>
                </a:moveTo>
                <a:cubicBezTo>
                  <a:pt x="1387" y="0"/>
                  <a:pt x="0" y="1418"/>
                  <a:pt x="0" y="3119"/>
                </a:cubicBezTo>
                <a:cubicBezTo>
                  <a:pt x="0" y="4852"/>
                  <a:pt x="1387" y="6238"/>
                  <a:pt x="3119" y="6238"/>
                </a:cubicBezTo>
                <a:cubicBezTo>
                  <a:pt x="4852" y="6238"/>
                  <a:pt x="6238" y="4820"/>
                  <a:pt x="6238" y="3119"/>
                </a:cubicBezTo>
                <a:cubicBezTo>
                  <a:pt x="6238" y="1386"/>
                  <a:pt x="4821" y="0"/>
                  <a:pt x="3119" y="0"/>
                </a:cubicBezTo>
                <a:close/>
              </a:path>
            </a:pathLst>
          </a:custGeom>
          <a:solidFill>
            <a:sysClr val="windowText" lastClr="000000"/>
          </a:solidFill>
          <a:ln>
            <a:solidFill>
              <a:sysClr val="windowText" lastClr="000000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pic>
        <p:nvPicPr>
          <p:cNvPr id="51" name="Gráfico 50" descr="Robot con relleno sólido">
            <a:extLst>
              <a:ext uri="{FF2B5EF4-FFF2-40B4-BE49-F238E27FC236}">
                <a16:creationId xmlns:a16="http://schemas.microsoft.com/office/drawing/2014/main" id="{092B9C89-51AC-4478-AE89-C71F1DDA76E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623280" y="5839036"/>
            <a:ext cx="748126" cy="748126"/>
          </a:xfrm>
          <a:prstGeom prst="rect">
            <a:avLst/>
          </a:prstGeom>
        </p:spPr>
      </p:pic>
      <p:sp>
        <p:nvSpPr>
          <p:cNvPr id="52" name="CuadroTexto 51">
            <a:extLst>
              <a:ext uri="{FF2B5EF4-FFF2-40B4-BE49-F238E27FC236}">
                <a16:creationId xmlns:a16="http://schemas.microsoft.com/office/drawing/2014/main" id="{D349EEF7-C9E0-4C4D-B442-80D510CA5EE6}"/>
              </a:ext>
            </a:extLst>
          </p:cNvPr>
          <p:cNvSpPr txBox="1"/>
          <p:nvPr/>
        </p:nvSpPr>
        <p:spPr>
          <a:xfrm>
            <a:off x="5557436" y="1350500"/>
            <a:ext cx="4466747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1. </a:t>
            </a:r>
            <a:r>
              <a:rPr lang="en-US" sz="120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Documento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que </a:t>
            </a:r>
            <a:r>
              <a:rPr lang="en-US" sz="120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describa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US" sz="120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el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US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Horizonte de </a:t>
            </a:r>
            <a:r>
              <a:rPr lang="en-US" sz="12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Aplicabilidad</a:t>
            </a:r>
            <a:endParaRPr lang="en-US" sz="12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lvl="0"/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2. </a:t>
            </a:r>
            <a:r>
              <a:rPr lang="en-US" sz="120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Documento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que </a:t>
            </a:r>
            <a:r>
              <a:rPr lang="en-US" sz="120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indique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US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las </a:t>
            </a:r>
            <a:r>
              <a:rPr lang="es-MX" sz="1200" b="1" i="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alianzas</a:t>
            </a:r>
            <a:r>
              <a:rPr lang="es-MX" sz="1200" b="0" i="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con agendas y/o proyectos estratégicos </a:t>
            </a:r>
            <a:r>
              <a:rPr lang="es-MX" sz="1200" b="1" i="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de la </a:t>
            </a:r>
            <a:r>
              <a:rPr lang="es-MX" sz="1200" b="1" i="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Secihti</a:t>
            </a:r>
            <a:endParaRPr lang="en-US" sz="1200" b="1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lvl="0"/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3. </a:t>
            </a:r>
            <a:r>
              <a:rPr lang="en-US" sz="120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Documento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que </a:t>
            </a:r>
            <a:r>
              <a:rPr lang="en-US" sz="120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indique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la </a:t>
            </a:r>
            <a:r>
              <a:rPr lang="en-US" sz="12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difusión</a:t>
            </a:r>
            <a:r>
              <a:rPr lang="en-US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y </a:t>
            </a:r>
            <a:r>
              <a:rPr lang="en-US" sz="12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socialización</a:t>
            </a:r>
            <a:r>
              <a:rPr lang="en-US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de los </a:t>
            </a:r>
            <a:r>
              <a:rPr lang="en-US" sz="120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resultados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, y </a:t>
            </a:r>
            <a:r>
              <a:rPr lang="en-US" sz="120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su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US" sz="12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contribución</a:t>
            </a:r>
            <a:r>
              <a:rPr lang="en-US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a </a:t>
            </a:r>
            <a:r>
              <a:rPr lang="en-US" sz="12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programas</a:t>
            </a:r>
            <a:r>
              <a:rPr lang="en-US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US" sz="12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sociales</a:t>
            </a:r>
            <a:endParaRPr lang="en-US" sz="1200" b="1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53" name="CuadroTexto 52">
            <a:extLst>
              <a:ext uri="{FF2B5EF4-FFF2-40B4-BE49-F238E27FC236}">
                <a16:creationId xmlns:a16="http://schemas.microsoft.com/office/drawing/2014/main" id="{C884BC45-A016-4A85-AF68-FBE93ED28EDC}"/>
              </a:ext>
            </a:extLst>
          </p:cNvPr>
          <p:cNvSpPr txBox="1"/>
          <p:nvPr/>
        </p:nvSpPr>
        <p:spPr>
          <a:xfrm>
            <a:off x="7173786" y="2531143"/>
            <a:ext cx="4925667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1. Plan para </a:t>
            </a:r>
            <a:r>
              <a:rPr lang="en-US" sz="12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incrementar</a:t>
            </a:r>
            <a:r>
              <a:rPr lang="en-US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US" sz="12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el</a:t>
            </a:r>
            <a:r>
              <a:rPr lang="en-US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TRL </a:t>
            </a:r>
            <a:r>
              <a:rPr lang="en-US" sz="12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inicial</a:t>
            </a:r>
            <a:r>
              <a:rPr lang="en-US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de </a:t>
            </a:r>
            <a:r>
              <a:rPr lang="en-US" sz="120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el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o los </a:t>
            </a:r>
            <a:r>
              <a:rPr lang="en-US" sz="120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desarrollos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, </a:t>
            </a:r>
            <a:r>
              <a:rPr lang="en-US" sz="120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definiendo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US" sz="120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el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TRL </a:t>
            </a:r>
            <a:r>
              <a:rPr lang="en-US" sz="120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objetivo</a:t>
            </a:r>
            <a:endParaRPr lang="en-US" sz="12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lvl="0"/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2. </a:t>
            </a:r>
            <a:r>
              <a:rPr lang="en-US" sz="120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Documento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US" sz="120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donde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se </a:t>
            </a:r>
            <a:r>
              <a:rPr lang="en-US" sz="120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indiquen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los </a:t>
            </a:r>
            <a:r>
              <a:rPr lang="en-US" sz="12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mecanismos</a:t>
            </a:r>
            <a:r>
              <a:rPr lang="en-US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de </a:t>
            </a:r>
            <a:r>
              <a:rPr lang="en-US" sz="12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protección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de la </a:t>
            </a:r>
            <a:r>
              <a:rPr lang="en-US" sz="120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tecnología</a:t>
            </a:r>
            <a:endParaRPr lang="en-US" sz="12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lvl="0"/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3. </a:t>
            </a:r>
            <a:r>
              <a:rPr lang="en-US" sz="120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Documento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US" sz="120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donde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se </a:t>
            </a:r>
            <a:r>
              <a:rPr lang="en-US" sz="120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establezcan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los </a:t>
            </a:r>
            <a:r>
              <a:rPr lang="es-MX" sz="1200" b="1" i="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requisitos regulatorios</a:t>
            </a:r>
            <a:endParaRPr lang="en-US" sz="1200" b="1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lvl="0"/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4. Plan de </a:t>
            </a:r>
            <a:r>
              <a:rPr lang="en-US" sz="12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transferencia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s-MX" sz="1200" b="0" i="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de la o las tecnologías para escalamiento piloto o industrial</a:t>
            </a:r>
            <a:endParaRPr lang="en-US" sz="12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54" name="CuadroTexto 53">
            <a:extLst>
              <a:ext uri="{FF2B5EF4-FFF2-40B4-BE49-F238E27FC236}">
                <a16:creationId xmlns:a16="http://schemas.microsoft.com/office/drawing/2014/main" id="{D43D0B81-B695-4F80-A13B-4551DE04A3B8}"/>
              </a:ext>
            </a:extLst>
          </p:cNvPr>
          <p:cNvSpPr txBox="1"/>
          <p:nvPr/>
        </p:nvSpPr>
        <p:spPr>
          <a:xfrm>
            <a:off x="8604456" y="4280631"/>
            <a:ext cx="333232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1. Plan para </a:t>
            </a:r>
            <a:r>
              <a:rPr lang="en-US" sz="12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alcanzar</a:t>
            </a:r>
            <a:r>
              <a:rPr lang="en-US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US" sz="12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el</a:t>
            </a:r>
            <a:r>
              <a:rPr lang="en-US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TRL </a:t>
            </a:r>
            <a:r>
              <a:rPr lang="en-US" sz="12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objetivo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, </a:t>
            </a:r>
            <a:r>
              <a:rPr lang="en-US" sz="120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incluyendo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US" sz="120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el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US" sz="120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escalamiento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de las </a:t>
            </a:r>
            <a:r>
              <a:rPr lang="en-US" sz="120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tecnologías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</a:p>
          <a:p>
            <a:pPr lvl="0"/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2. Plan de </a:t>
            </a:r>
            <a:r>
              <a:rPr lang="en-US" sz="12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escalamiento</a:t>
            </a:r>
            <a:r>
              <a:rPr lang="en-US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industrial 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o de </a:t>
            </a:r>
            <a:r>
              <a:rPr lang="en-US" sz="12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transferencia</a:t>
            </a:r>
            <a:r>
              <a:rPr lang="en-US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de la </a:t>
            </a:r>
            <a:r>
              <a:rPr lang="en-US" sz="12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tecnología</a:t>
            </a:r>
            <a:endParaRPr lang="en-US" sz="1200" b="1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lvl="0"/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3. </a:t>
            </a:r>
            <a:r>
              <a:rPr lang="en-US" sz="120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Documento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que </a:t>
            </a:r>
            <a:r>
              <a:rPr lang="en-US" sz="120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establezca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los </a:t>
            </a:r>
            <a:r>
              <a:rPr lang="en-US" sz="120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mecanismos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de </a:t>
            </a:r>
            <a:r>
              <a:rPr lang="en-US" sz="12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protección</a:t>
            </a:r>
            <a:r>
              <a:rPr lang="en-US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US" sz="12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intelectual</a:t>
            </a:r>
            <a:r>
              <a:rPr lang="en-US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y </a:t>
            </a:r>
            <a:r>
              <a:rPr lang="en-US" sz="12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el</a:t>
            </a:r>
            <a:r>
              <a:rPr lang="en-US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plan de </a:t>
            </a:r>
            <a:r>
              <a:rPr lang="en-US" sz="12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licenciamiento</a:t>
            </a:r>
            <a:r>
              <a:rPr lang="en-US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 </a:t>
            </a:r>
            <a:r>
              <a:rPr lang="en-US" sz="120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usuarios</a:t>
            </a:r>
            <a:r>
              <a:rPr lang="en-US" sz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finales</a:t>
            </a:r>
          </a:p>
        </p:txBody>
      </p:sp>
    </p:spTree>
    <p:extLst>
      <p:ext uri="{BB962C8B-B14F-4D97-AF65-F5344CB8AC3E}">
        <p14:creationId xmlns:p14="http://schemas.microsoft.com/office/powerpoint/2010/main" val="8373723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FFE02FA6-82B8-2B96-9330-591BDE1E6C2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432271" y="361701"/>
            <a:ext cx="5360592" cy="648948"/>
          </a:xfrm>
          <a:prstGeom prst="rect">
            <a:avLst/>
          </a:prstGeom>
        </p:spPr>
      </p:pic>
      <p:sp>
        <p:nvSpPr>
          <p:cNvPr id="26" name="TextBox 15">
            <a:extLst>
              <a:ext uri="{FF2B5EF4-FFF2-40B4-BE49-F238E27FC236}">
                <a16:creationId xmlns:a16="http://schemas.microsoft.com/office/drawing/2014/main" id="{0814CFE0-197E-46EF-B293-1EE9EFD4EDB6}"/>
              </a:ext>
            </a:extLst>
          </p:cNvPr>
          <p:cNvSpPr txBox="1"/>
          <p:nvPr/>
        </p:nvSpPr>
        <p:spPr>
          <a:xfrm>
            <a:off x="0" y="432503"/>
            <a:ext cx="4974348" cy="10772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Coloque por lo menos tres palabras clave relacionadas con la propuesta 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(8) 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dando clic en 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9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.</a:t>
            </a:r>
          </a:p>
          <a:p>
            <a:pPr algn="just"/>
            <a:endParaRPr lang="es-MX" sz="16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just"/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Agregue el objetivo general de la propuesta 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(10)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.</a:t>
            </a:r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61F0EC27-6582-4E8F-AB0D-87D986CB2E2C}"/>
              </a:ext>
            </a:extLst>
          </p:cNvPr>
          <p:cNvGrpSpPr/>
          <p:nvPr/>
        </p:nvGrpSpPr>
        <p:grpSpPr>
          <a:xfrm>
            <a:off x="0" y="2080015"/>
            <a:ext cx="5123173" cy="3185770"/>
            <a:chOff x="0" y="2325549"/>
            <a:chExt cx="5123173" cy="3185770"/>
          </a:xfrm>
        </p:grpSpPr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70441911-F6DB-4B3C-BFD2-E6255EF445F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2325549"/>
              <a:ext cx="5123173" cy="318577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35" name="Rectangle 8">
              <a:extLst>
                <a:ext uri="{FF2B5EF4-FFF2-40B4-BE49-F238E27FC236}">
                  <a16:creationId xmlns:a16="http://schemas.microsoft.com/office/drawing/2014/main" id="{66ABC8B7-CA7E-409F-AD7F-A91027BF0968}"/>
                </a:ext>
              </a:extLst>
            </p:cNvPr>
            <p:cNvSpPr/>
            <p:nvPr/>
          </p:nvSpPr>
          <p:spPr>
            <a:xfrm>
              <a:off x="33868" y="3011100"/>
              <a:ext cx="1379005" cy="12674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endParaRPr>
            </a:p>
          </p:txBody>
        </p:sp>
      </p:grpSp>
      <p:sp>
        <p:nvSpPr>
          <p:cNvPr id="36" name="Oval 17">
            <a:extLst>
              <a:ext uri="{FF2B5EF4-FFF2-40B4-BE49-F238E27FC236}">
                <a16:creationId xmlns:a16="http://schemas.microsoft.com/office/drawing/2014/main" id="{D133CBA1-6592-4CFD-B163-2808A070C4DE}"/>
              </a:ext>
            </a:extLst>
          </p:cNvPr>
          <p:cNvSpPr/>
          <p:nvPr/>
        </p:nvSpPr>
        <p:spPr>
          <a:xfrm>
            <a:off x="575732" y="2695589"/>
            <a:ext cx="295275" cy="2667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8</a:t>
            </a:r>
          </a:p>
        </p:txBody>
      </p:sp>
      <p:sp>
        <p:nvSpPr>
          <p:cNvPr id="44" name="Arrow: Right 5">
            <a:extLst>
              <a:ext uri="{FF2B5EF4-FFF2-40B4-BE49-F238E27FC236}">
                <a16:creationId xmlns:a16="http://schemas.microsoft.com/office/drawing/2014/main" id="{1C4C786D-CC57-4F47-913F-E20140A44B95}"/>
              </a:ext>
            </a:extLst>
          </p:cNvPr>
          <p:cNvSpPr/>
          <p:nvPr/>
        </p:nvSpPr>
        <p:spPr>
          <a:xfrm rot="16200000">
            <a:off x="4209860" y="2895749"/>
            <a:ext cx="476250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51" name="TextBox 2">
            <a:extLst>
              <a:ext uri="{FF2B5EF4-FFF2-40B4-BE49-F238E27FC236}">
                <a16:creationId xmlns:a16="http://schemas.microsoft.com/office/drawing/2014/main" id="{7C53E187-1FC1-44CB-A5C7-5BE9DD609227}"/>
              </a:ext>
            </a:extLst>
          </p:cNvPr>
          <p:cNvSpPr txBox="1"/>
          <p:nvPr/>
        </p:nvSpPr>
        <p:spPr>
          <a:xfrm>
            <a:off x="4291542" y="3031242"/>
            <a:ext cx="476250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9</a:t>
            </a:r>
          </a:p>
        </p:txBody>
      </p:sp>
      <p:sp>
        <p:nvSpPr>
          <p:cNvPr id="52" name="Oval 17">
            <a:extLst>
              <a:ext uri="{FF2B5EF4-FFF2-40B4-BE49-F238E27FC236}">
                <a16:creationId xmlns:a16="http://schemas.microsoft.com/office/drawing/2014/main" id="{3DAF618C-53AB-4E77-9A0E-3438ED7ADE91}"/>
              </a:ext>
            </a:extLst>
          </p:cNvPr>
          <p:cNvSpPr/>
          <p:nvPr/>
        </p:nvSpPr>
        <p:spPr>
          <a:xfrm>
            <a:off x="1973681" y="3993770"/>
            <a:ext cx="575205" cy="54435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10</a:t>
            </a: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40BB7D23-4965-45E9-AAA2-9B850FD7B4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71577" y="1064684"/>
            <a:ext cx="4556552" cy="194641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3" name="TextBox 15">
            <a:extLst>
              <a:ext uri="{FF2B5EF4-FFF2-40B4-BE49-F238E27FC236}">
                <a16:creationId xmlns:a16="http://schemas.microsoft.com/office/drawing/2014/main" id="{20298EDE-CC33-4EEF-BFFE-C6F61A6B3060}"/>
              </a:ext>
            </a:extLst>
          </p:cNvPr>
          <p:cNvSpPr txBox="1"/>
          <p:nvPr/>
        </p:nvSpPr>
        <p:spPr>
          <a:xfrm>
            <a:off x="5208026" y="3419068"/>
            <a:ext cx="3901389" cy="10772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Para agregar los objetivos específicos, de clic en 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11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. Se habilitará un espacio para la captura 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(12)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. (Puede capturar tantos como considere necesarios).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FC007E6A-4AAB-4C67-AC4A-C6F1734463F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94269" y="1517414"/>
            <a:ext cx="2997731" cy="232948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5" name="Arrow: Right 5">
            <a:extLst>
              <a:ext uri="{FF2B5EF4-FFF2-40B4-BE49-F238E27FC236}">
                <a16:creationId xmlns:a16="http://schemas.microsoft.com/office/drawing/2014/main" id="{04002719-7ABC-4511-851A-F70C214CADDF}"/>
              </a:ext>
            </a:extLst>
          </p:cNvPr>
          <p:cNvSpPr/>
          <p:nvPr/>
        </p:nvSpPr>
        <p:spPr>
          <a:xfrm rot="10800000">
            <a:off x="6796876" y="1542333"/>
            <a:ext cx="476250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56" name="TextBox 2">
            <a:extLst>
              <a:ext uri="{FF2B5EF4-FFF2-40B4-BE49-F238E27FC236}">
                <a16:creationId xmlns:a16="http://schemas.microsoft.com/office/drawing/2014/main" id="{CA7403ED-8B9B-44E5-AC4E-99005DAC3B00}"/>
              </a:ext>
            </a:extLst>
          </p:cNvPr>
          <p:cNvSpPr txBox="1"/>
          <p:nvPr/>
        </p:nvSpPr>
        <p:spPr>
          <a:xfrm>
            <a:off x="6895491" y="1633332"/>
            <a:ext cx="476250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11</a:t>
            </a:r>
          </a:p>
        </p:txBody>
      </p:sp>
      <p:sp>
        <p:nvSpPr>
          <p:cNvPr id="58" name="Oval 17">
            <a:extLst>
              <a:ext uri="{FF2B5EF4-FFF2-40B4-BE49-F238E27FC236}">
                <a16:creationId xmlns:a16="http://schemas.microsoft.com/office/drawing/2014/main" id="{50240935-E935-47E0-83C9-48CB1E1926EA}"/>
              </a:ext>
            </a:extLst>
          </p:cNvPr>
          <p:cNvSpPr/>
          <p:nvPr/>
        </p:nvSpPr>
        <p:spPr>
          <a:xfrm>
            <a:off x="10320865" y="2361157"/>
            <a:ext cx="567269" cy="54435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12</a:t>
            </a:r>
          </a:p>
        </p:txBody>
      </p:sp>
      <p:sp>
        <p:nvSpPr>
          <p:cNvPr id="59" name="Arrow: Right 5">
            <a:extLst>
              <a:ext uri="{FF2B5EF4-FFF2-40B4-BE49-F238E27FC236}">
                <a16:creationId xmlns:a16="http://schemas.microsoft.com/office/drawing/2014/main" id="{65140261-0050-4E41-88C2-304EFA2BA873}"/>
              </a:ext>
            </a:extLst>
          </p:cNvPr>
          <p:cNvSpPr/>
          <p:nvPr/>
        </p:nvSpPr>
        <p:spPr>
          <a:xfrm rot="16200000">
            <a:off x="11687175" y="3806506"/>
            <a:ext cx="476250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60" name="TextBox 2">
            <a:extLst>
              <a:ext uri="{FF2B5EF4-FFF2-40B4-BE49-F238E27FC236}">
                <a16:creationId xmlns:a16="http://schemas.microsoft.com/office/drawing/2014/main" id="{6F8E454C-329F-4ED9-990C-FA96CC97ECD8}"/>
              </a:ext>
            </a:extLst>
          </p:cNvPr>
          <p:cNvSpPr txBox="1"/>
          <p:nvPr/>
        </p:nvSpPr>
        <p:spPr>
          <a:xfrm>
            <a:off x="11701121" y="3992801"/>
            <a:ext cx="476250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13</a:t>
            </a:r>
          </a:p>
        </p:txBody>
      </p:sp>
      <p:sp>
        <p:nvSpPr>
          <p:cNvPr id="61" name="TextBox 15">
            <a:extLst>
              <a:ext uri="{FF2B5EF4-FFF2-40B4-BE49-F238E27FC236}">
                <a16:creationId xmlns:a16="http://schemas.microsoft.com/office/drawing/2014/main" id="{C127841E-998A-462A-A0C0-7ED794AC55DF}"/>
              </a:ext>
            </a:extLst>
          </p:cNvPr>
          <p:cNvSpPr txBox="1"/>
          <p:nvPr/>
        </p:nvSpPr>
        <p:spPr>
          <a:xfrm>
            <a:off x="9313333" y="4481714"/>
            <a:ext cx="2817159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Una vez capturado de clic 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13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.</a:t>
            </a:r>
          </a:p>
          <a:p>
            <a:pPr algn="just"/>
            <a:endParaRPr lang="es-MX" sz="16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just"/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El objetivo específico se mostrará y podrá editarlo 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(14) 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o eliminarlo </a:t>
            </a:r>
            <a:r>
              <a:rPr lang="es-MX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(15)</a:t>
            </a:r>
            <a:r>
              <a:rPr lang="es-MX" sz="16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.</a:t>
            </a: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CEA55B37-0851-43FC-962F-5719C6509F4B}"/>
              </a:ext>
            </a:extLst>
          </p:cNvPr>
          <p:cNvGrpSpPr/>
          <p:nvPr/>
        </p:nvGrpSpPr>
        <p:grpSpPr>
          <a:xfrm>
            <a:off x="5018208" y="5098044"/>
            <a:ext cx="4176061" cy="1398255"/>
            <a:chOff x="5171577" y="5224668"/>
            <a:chExt cx="4176061" cy="1398255"/>
          </a:xfrm>
        </p:grpSpPr>
        <p:pic>
          <p:nvPicPr>
            <p:cNvPr id="17" name="Imagen 16">
              <a:extLst>
                <a:ext uri="{FF2B5EF4-FFF2-40B4-BE49-F238E27FC236}">
                  <a16:creationId xmlns:a16="http://schemas.microsoft.com/office/drawing/2014/main" id="{6BF581D8-8803-470A-A70C-E1FBB6F4FFC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171577" y="5224668"/>
              <a:ext cx="4176061" cy="139825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62" name="Rectangle 8">
              <a:extLst>
                <a:ext uri="{FF2B5EF4-FFF2-40B4-BE49-F238E27FC236}">
                  <a16:creationId xmlns:a16="http://schemas.microsoft.com/office/drawing/2014/main" id="{8FA6986C-E8CB-4E1E-BD24-83E1E1C75C37}"/>
                </a:ext>
              </a:extLst>
            </p:cNvPr>
            <p:cNvSpPr/>
            <p:nvPr/>
          </p:nvSpPr>
          <p:spPr>
            <a:xfrm>
              <a:off x="5742768" y="5528427"/>
              <a:ext cx="2969432" cy="1094495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endParaRPr>
            </a:p>
          </p:txBody>
        </p:sp>
      </p:grpSp>
      <p:sp>
        <p:nvSpPr>
          <p:cNvPr id="65" name="Arrow: Right 5">
            <a:extLst>
              <a:ext uri="{FF2B5EF4-FFF2-40B4-BE49-F238E27FC236}">
                <a16:creationId xmlns:a16="http://schemas.microsoft.com/office/drawing/2014/main" id="{234662BD-7720-4CA7-A948-9B4153D1E61D}"/>
              </a:ext>
            </a:extLst>
          </p:cNvPr>
          <p:cNvSpPr/>
          <p:nvPr/>
        </p:nvSpPr>
        <p:spPr>
          <a:xfrm rot="1511637">
            <a:off x="8339729" y="5524261"/>
            <a:ext cx="378574" cy="283345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66" name="TextBox 2">
            <a:extLst>
              <a:ext uri="{FF2B5EF4-FFF2-40B4-BE49-F238E27FC236}">
                <a16:creationId xmlns:a16="http://schemas.microsoft.com/office/drawing/2014/main" id="{18258B99-87F3-4A2E-9421-A801CB6D6D22}"/>
              </a:ext>
            </a:extLst>
          </p:cNvPr>
          <p:cNvSpPr txBox="1"/>
          <p:nvPr/>
        </p:nvSpPr>
        <p:spPr>
          <a:xfrm>
            <a:off x="8294203" y="5512044"/>
            <a:ext cx="476250" cy="307777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sz="1400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14</a:t>
            </a:r>
          </a:p>
        </p:txBody>
      </p:sp>
      <p:sp>
        <p:nvSpPr>
          <p:cNvPr id="67" name="Arrow: Right 5">
            <a:extLst>
              <a:ext uri="{FF2B5EF4-FFF2-40B4-BE49-F238E27FC236}">
                <a16:creationId xmlns:a16="http://schemas.microsoft.com/office/drawing/2014/main" id="{493EB2F2-1961-44C1-9E1C-53AFED715981}"/>
              </a:ext>
            </a:extLst>
          </p:cNvPr>
          <p:cNvSpPr/>
          <p:nvPr/>
        </p:nvSpPr>
        <p:spPr>
          <a:xfrm rot="20373605">
            <a:off x="8339729" y="6108558"/>
            <a:ext cx="378574" cy="283345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68" name="TextBox 2">
            <a:extLst>
              <a:ext uri="{FF2B5EF4-FFF2-40B4-BE49-F238E27FC236}">
                <a16:creationId xmlns:a16="http://schemas.microsoft.com/office/drawing/2014/main" id="{E939FF0B-EB36-4D4C-894D-54C5DC5241F8}"/>
              </a:ext>
            </a:extLst>
          </p:cNvPr>
          <p:cNvSpPr txBox="1"/>
          <p:nvPr/>
        </p:nvSpPr>
        <p:spPr>
          <a:xfrm>
            <a:off x="8320706" y="6096341"/>
            <a:ext cx="476250" cy="307777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MX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sz="1400" b="1" dirty="0">
                <a:solidFill>
                  <a:srgbClr val="FFFFFF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695896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51349</TotalTime>
  <Words>4421</Words>
  <Application>Microsoft Office PowerPoint</Application>
  <PresentationFormat>Panorámica</PresentationFormat>
  <Paragraphs>422</Paragraphs>
  <Slides>29</Slides>
  <Notes>29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29</vt:i4>
      </vt:variant>
    </vt:vector>
  </HeadingPairs>
  <TitlesOfParts>
    <vt:vector size="37" baseType="lpstr">
      <vt:lpstr>Arial</vt:lpstr>
      <vt:lpstr>Montserrat</vt:lpstr>
      <vt:lpstr>Montserrat SemiBold</vt:lpstr>
      <vt:lpstr>Calibri</vt:lpstr>
      <vt:lpstr>Segoe UI</vt:lpstr>
      <vt:lpstr>Noto Sans</vt:lpstr>
      <vt:lpstr>Wingdings</vt:lpstr>
      <vt:lpstr>Tema de Office</vt:lpstr>
      <vt:lpstr>Presentación de PowerPoint</vt:lpstr>
      <vt:lpstr>Presentación de PowerPoint</vt:lpstr>
      <vt:lpstr>Presentación de PowerPoint</vt:lpstr>
      <vt:lpstr>Ingreso a la plataforma para captura de Solicitud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Captura de la propuesta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Ximena Pérez Viveros</dc:creator>
  <cp:lastModifiedBy>CPU11496</cp:lastModifiedBy>
  <cp:revision>202</cp:revision>
  <dcterms:created xsi:type="dcterms:W3CDTF">2024-12-28T21:44:20Z</dcterms:created>
  <dcterms:modified xsi:type="dcterms:W3CDTF">2025-03-07T22:46:53Z</dcterms:modified>
</cp:coreProperties>
</file>