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8" r:id="rId3"/>
    <p:sldId id="268" r:id="rId4"/>
    <p:sldId id="279" r:id="rId5"/>
    <p:sldId id="280" r:id="rId6"/>
    <p:sldId id="281" r:id="rId7"/>
    <p:sldId id="282" r:id="rId8"/>
    <p:sldId id="283" r:id="rId9"/>
    <p:sldId id="272" r:id="rId10"/>
    <p:sldId id="285" r:id="rId11"/>
    <p:sldId id="275" r:id="rId12"/>
    <p:sldId id="261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  <p:embeddedFont>
      <p:font typeface="Montserrat Medium" pitchFamily="2" charset="77"/>
      <p:regular r:id="rId24"/>
      <p:italic r:id="rId25"/>
    </p:embeddedFont>
    <p:embeddedFont>
      <p:font typeface="Montserrat SemiBold" pitchFamily="2" charset="77"/>
      <p:regular r:id="rId26"/>
      <p:bold r:id="rId27"/>
      <p:italic r:id="rId28"/>
      <p:boldItalic r:id="rId29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52E"/>
    <a:srgbClr val="245C4F"/>
    <a:srgbClr val="691B31"/>
    <a:srgbClr val="BC945A"/>
    <a:srgbClr val="DEC9A2"/>
    <a:srgbClr val="A42145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5"/>
    <p:restoredTop sz="86335"/>
  </p:normalViewPr>
  <p:slideViewPr>
    <p:cSldViewPr snapToGrid="0" snapToObjects="1">
      <p:cViewPr>
        <p:scale>
          <a:sx n="92" d="100"/>
          <a:sy n="92" d="100"/>
        </p:scale>
        <p:origin x="144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44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3107-FFE8-3645-B89F-777090C37BF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00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04/04/24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04/04/24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068366"/>
            <a:ext cx="11465560" cy="1325563"/>
          </a:xfrm>
        </p:spPr>
        <p:txBody>
          <a:bodyPr/>
          <a:lstStyle/>
          <a:p>
            <a:r>
              <a:rPr lang="es-MX" dirty="0"/>
              <a:t>EL GRAN ECLIPSE MEXICANO</a:t>
            </a:r>
            <a:br>
              <a:rPr lang="es-MX" dirty="0"/>
            </a:br>
            <a:br>
              <a:rPr lang="es-MX" dirty="0"/>
            </a:br>
            <a:r>
              <a:rPr lang="es-MX" sz="3200" dirty="0"/>
              <a:t>OBSERVACIÓN ASTRONÓMICA </a:t>
            </a:r>
            <a:br>
              <a:rPr lang="es-MX" sz="3200" dirty="0"/>
            </a:br>
            <a:r>
              <a:rPr lang="es-MX" sz="3200" dirty="0"/>
              <a:t>CIENCIA Y CONOCIMIENTO MILENARIOS </a:t>
            </a:r>
            <a:endParaRPr lang="es-MX" sz="40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B6E2DBF-2F02-3B41-BEDF-269FB6A2F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172" y="5497055"/>
            <a:ext cx="5297656" cy="71848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67F1EB7-939C-0440-9125-2F22E50060CA}"/>
              </a:ext>
            </a:extLst>
          </p:cNvPr>
          <p:cNvSpPr/>
          <p:nvPr/>
        </p:nvSpPr>
        <p:spPr>
          <a:xfrm>
            <a:off x="1057759" y="3651604"/>
            <a:ext cx="10076481" cy="1291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77"/>
              </a:rPr>
              <a:t>DRA. MARÍA ELENA ÁLVAREZ-BUYLLA ROCES, DIRECTORA GENERAL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77"/>
              </a:rPr>
              <a:t>CONSEJO NACIONAL DE HUMANIDADES, CIENCIAS, TECNOLOGÍAS E INNOVACIÓN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s-MX" b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77"/>
              </a:rPr>
              <a:t>CIUDAD DE MÉXICO, A 5 DE ABRIL DE 2024</a:t>
            </a:r>
          </a:p>
        </p:txBody>
      </p:sp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DF438B-E275-9543-AD4A-A50DFDCF7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052A8CA-8682-5D46-A249-EE06412D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27221"/>
            <a:ext cx="12192000" cy="808522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83A122-FB8D-6741-8629-89FAB689391D}"/>
              </a:ext>
            </a:extLst>
          </p:cNvPr>
          <p:cNvSpPr txBox="1"/>
          <p:nvPr/>
        </p:nvSpPr>
        <p:spPr>
          <a:xfrm>
            <a:off x="726141" y="168092"/>
            <a:ext cx="3990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UNA NOCHE EN EL DÍA: </a:t>
            </a:r>
          </a:p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POR UNOS MINUTOS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D6E422E-4E63-2F46-8FC1-9EF84569E9F1}"/>
              </a:ext>
            </a:extLst>
          </p:cNvPr>
          <p:cNvSpPr/>
          <p:nvPr/>
        </p:nvSpPr>
        <p:spPr>
          <a:xfrm>
            <a:off x="349399" y="6115009"/>
            <a:ext cx="8560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INAOE, CONAHCYT</a:t>
            </a:r>
          </a:p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ECLIPSE TOTAL DE SOL DE 1991</a:t>
            </a:r>
          </a:p>
          <a:p>
            <a:endParaRPr lang="es-MX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614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1172FF47-C07F-2148-808E-F21349AFE0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964" y="-166254"/>
            <a:ext cx="12487563" cy="70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4954" y="3015147"/>
            <a:ext cx="6958323" cy="1038760"/>
          </a:xfrm>
        </p:spPr>
        <p:txBody>
          <a:bodyPr>
            <a:normAutofit/>
          </a:bodyPr>
          <a:lstStyle/>
          <a:p>
            <a:r>
              <a:rPr lang="es-MX" dirty="0"/>
              <a:t>GRACIAS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043C40-5216-1B00-9EC2-07C0635A2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137" y="5663990"/>
            <a:ext cx="6011119" cy="8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85F204-B3CE-B042-B391-3C3A46A8E3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215A1A8-2EB9-034F-8F50-2C6E45D0FB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719C136-635E-6D4A-AA35-B0CC58ECA505}"/>
              </a:ext>
            </a:extLst>
          </p:cNvPr>
          <p:cNvGrpSpPr/>
          <p:nvPr/>
        </p:nvGrpSpPr>
        <p:grpSpPr>
          <a:xfrm>
            <a:off x="0" y="1123073"/>
            <a:ext cx="12192000" cy="4812775"/>
            <a:chOff x="0" y="1138571"/>
            <a:chExt cx="12192000" cy="4812775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9378CBB-996A-EE4B-B107-54D01A5AB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38571"/>
              <a:ext cx="12192000" cy="4812775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101AB631-4FDE-4E4F-9053-CAADF1570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1621" y="4045057"/>
              <a:ext cx="960896" cy="263471"/>
            </a:xfrm>
            <a:prstGeom prst="rect">
              <a:avLst/>
            </a:prstGeom>
          </p:spPr>
        </p:pic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id="{46438DB0-1232-4D43-8A0C-0E56AC3B7F96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34E01A-834D-3248-9128-6C9A0090CB26}"/>
              </a:ext>
            </a:extLst>
          </p:cNvPr>
          <p:cNvSpPr/>
          <p:nvPr/>
        </p:nvSpPr>
        <p:spPr>
          <a:xfrm>
            <a:off x="1364712" y="332258"/>
            <a:ext cx="4244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ECLIPSE SOLAR TOTAL</a:t>
            </a:r>
          </a:p>
        </p:txBody>
      </p:sp>
    </p:spTree>
    <p:extLst>
      <p:ext uri="{BB962C8B-B14F-4D97-AF65-F5344CB8AC3E}">
        <p14:creationId xmlns:p14="http://schemas.microsoft.com/office/powerpoint/2010/main" val="425895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ED358C-BD51-944B-ADBA-9FEAC1961692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58163C-20CF-C746-97A7-B3E2FDDB363D}"/>
              </a:ext>
            </a:extLst>
          </p:cNvPr>
          <p:cNvSpPr txBox="1"/>
          <p:nvPr/>
        </p:nvSpPr>
        <p:spPr>
          <a:xfrm>
            <a:off x="266381" y="129107"/>
            <a:ext cx="692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CONOCIMIENTO ACERCA DEL UNIVERSO Y COMPORTAMIENTO DE LOS ASTROS </a:t>
            </a:r>
            <a:endParaRPr lang="es-MX" sz="3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40B70B2-074A-9146-B637-E4BA61F0A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B3D6BBA-AC6F-7D45-A499-546DE538DC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8982" y="-482046"/>
            <a:ext cx="14038555" cy="77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ED358C-BD51-944B-ADBA-9FEAC1961692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58163C-20CF-C746-97A7-B3E2FDDB363D}"/>
              </a:ext>
            </a:extLst>
          </p:cNvPr>
          <p:cNvSpPr txBox="1"/>
          <p:nvPr/>
        </p:nvSpPr>
        <p:spPr>
          <a:xfrm>
            <a:off x="994827" y="324719"/>
            <a:ext cx="520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dirty="0">
                <a:solidFill>
                  <a:prstClr val="white"/>
                </a:solidFill>
                <a:latin typeface="Montserrat" pitchFamily="2" charset="77"/>
              </a:rPr>
              <a:t>LA IMPORTANCIA DEL SOL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40B70B2-074A-9146-B637-E4BA61F0A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363E09-9137-3F40-AB9D-700F55085F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36" y="477238"/>
            <a:ext cx="10206224" cy="74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ED358C-BD51-944B-ADBA-9FEAC1961692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58163C-20CF-C746-97A7-B3E2FDDB363D}"/>
              </a:ext>
            </a:extLst>
          </p:cNvPr>
          <p:cNvSpPr txBox="1"/>
          <p:nvPr/>
        </p:nvSpPr>
        <p:spPr>
          <a:xfrm>
            <a:off x="746380" y="279359"/>
            <a:ext cx="5824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LUZ DEL SOL</a:t>
            </a:r>
            <a:r>
              <a:rPr lang="es-MX" sz="2400" b="1" dirty="0">
                <a:solidFill>
                  <a:prstClr val="white"/>
                </a:solidFill>
                <a:latin typeface="Montserrat" pitchFamily="2" charset="77"/>
              </a:rPr>
              <a:t>: SUSTENTA LA VIDA </a:t>
            </a:r>
          </a:p>
          <a:p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40B70B2-074A-9146-B637-E4BA61F0A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EFD812-5F9B-FE4F-9B52-63FD48BBAE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394" y="1089212"/>
            <a:ext cx="7729768" cy="51499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F9C3F7-3CB1-5242-8A07-F9C97F16C6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302" y="1089212"/>
            <a:ext cx="6348183" cy="42294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2D2A91-74ED-B842-9951-57383C9236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470" y="4262823"/>
            <a:ext cx="6345352" cy="3654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D77520-534E-1B48-89AC-C56B5D1185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394" y="4262823"/>
            <a:ext cx="6345351" cy="422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40B70B2-074A-9146-B637-E4BA61F0A8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56EF78-382F-CD43-A7FE-76DC3C76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44299"/>
            <a:ext cx="12192000" cy="913756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827E4-F938-9441-B4DB-59F058EEF799}"/>
              </a:ext>
            </a:extLst>
          </p:cNvPr>
          <p:cNvSpPr txBox="1"/>
          <p:nvPr/>
        </p:nvSpPr>
        <p:spPr>
          <a:xfrm>
            <a:off x="8111484" y="5351667"/>
            <a:ext cx="5204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2400" b="1" dirty="0">
                <a:solidFill>
                  <a:prstClr val="white"/>
                </a:solidFill>
                <a:latin typeface="Montserrat" pitchFamily="2" charset="77"/>
              </a:rPr>
              <a:t>TONATIUH </a:t>
            </a:r>
          </a:p>
          <a:p>
            <a:pPr lvl="0" algn="ctr"/>
            <a:r>
              <a:rPr lang="es-MX" sz="2400" b="1" dirty="0">
                <a:solidFill>
                  <a:prstClr val="white"/>
                </a:solidFill>
                <a:latin typeface="Montserrat" pitchFamily="2" charset="77"/>
              </a:rPr>
              <a:t>EL QUINTO SOL </a:t>
            </a:r>
          </a:p>
        </p:txBody>
      </p:sp>
    </p:spTree>
    <p:extLst>
      <p:ext uri="{BB962C8B-B14F-4D97-AF65-F5344CB8AC3E}">
        <p14:creationId xmlns:p14="http://schemas.microsoft.com/office/powerpoint/2010/main" val="34980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ED358C-BD51-944B-ADBA-9FEAC1961692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58163C-20CF-C746-97A7-B3E2FDDB363D}"/>
              </a:ext>
            </a:extLst>
          </p:cNvPr>
          <p:cNvSpPr txBox="1"/>
          <p:nvPr/>
        </p:nvSpPr>
        <p:spPr>
          <a:xfrm>
            <a:off x="994827" y="324719"/>
            <a:ext cx="520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XX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40B70B2-074A-9146-B637-E4BA61F0A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39D10E3-614A-454E-8615-997A34E417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3FAF5E1-38D7-1C4A-81E1-CEE48BB94F83}"/>
              </a:ext>
            </a:extLst>
          </p:cNvPr>
          <p:cNvSpPr/>
          <p:nvPr/>
        </p:nvSpPr>
        <p:spPr>
          <a:xfrm>
            <a:off x="369277" y="6115009"/>
            <a:ext cx="85606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SECRETARÍA DE CULTURA</a:t>
            </a:r>
          </a:p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FENÓMENO ARQUEOASTRONÓMICO EN DZIBILCHALTÚN, YUCATÁN</a:t>
            </a:r>
          </a:p>
        </p:txBody>
      </p:sp>
    </p:spTree>
    <p:extLst>
      <p:ext uri="{BB962C8B-B14F-4D97-AF65-F5344CB8AC3E}">
        <p14:creationId xmlns:p14="http://schemas.microsoft.com/office/powerpoint/2010/main" val="3600269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DE5A45-15C0-A144-A0D3-03DA826E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290F6B-2D84-5A45-8893-3A93ED3B3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2DD263-A3FF-524D-B7BE-5E074DEF30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740" y="-318052"/>
            <a:ext cx="13490979" cy="717605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5663DB8-8EF8-ED49-9418-D6AE97605683}"/>
              </a:ext>
            </a:extLst>
          </p:cNvPr>
          <p:cNvSpPr/>
          <p:nvPr/>
        </p:nvSpPr>
        <p:spPr>
          <a:xfrm>
            <a:off x="369277" y="6115009"/>
            <a:ext cx="8560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SECRETARÍA DE CULTURA, INAH</a:t>
            </a:r>
          </a:p>
          <a:p>
            <a:r>
              <a:rPr lang="es-MX" sz="1200" dirty="0">
                <a:solidFill>
                  <a:schemeClr val="bg1"/>
                </a:solidFill>
                <a:latin typeface="Montserrat" pitchFamily="2" charset="77"/>
              </a:rPr>
              <a:t>ZONA ARQUEOLÓGICA DE CHICHÉN ITZÁ</a:t>
            </a:r>
          </a:p>
          <a:p>
            <a:endParaRPr lang="es-MX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0013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CBFB0C-ECED-BC20-8F23-205EDB969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814" y="168092"/>
            <a:ext cx="4558875" cy="6182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AED358C-BD51-944B-ADBA-9FEAC1961692}"/>
              </a:ext>
            </a:extLst>
          </p:cNvPr>
          <p:cNvSpPr/>
          <p:nvPr/>
        </p:nvSpPr>
        <p:spPr>
          <a:xfrm>
            <a:off x="0" y="0"/>
            <a:ext cx="7194176" cy="1089212"/>
          </a:xfrm>
          <a:prstGeom prst="rect">
            <a:avLst/>
          </a:prstGeom>
          <a:solidFill>
            <a:srgbClr val="6E15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DF438B-E275-9543-AD4A-A50DFDCF7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5237"/>
            <a:ext cx="1452282" cy="9627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ABF265C-BCAB-5D4E-82E3-FFFD914FAFB5}"/>
              </a:ext>
            </a:extLst>
          </p:cNvPr>
          <p:cNvSpPr txBox="1"/>
          <p:nvPr/>
        </p:nvSpPr>
        <p:spPr>
          <a:xfrm>
            <a:off x="495675" y="282996"/>
            <a:ext cx="5121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CONDICIONES PARA ECLIPSES 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6571573-40E4-1545-9D7C-C8AC9403FF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53" y="1089212"/>
            <a:ext cx="13192501" cy="60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469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2294</TotalTime>
  <Words>114</Words>
  <Application>Microsoft Macintosh PowerPoint</Application>
  <PresentationFormat>Panorámica</PresentationFormat>
  <Paragraphs>25</Paragraphs>
  <Slides>12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Calibri</vt:lpstr>
      <vt:lpstr>Arial</vt:lpstr>
      <vt:lpstr>Montserrat Medium</vt:lpstr>
      <vt:lpstr>Montserrat SemiBold</vt:lpstr>
      <vt:lpstr>Montserrat</vt:lpstr>
      <vt:lpstr>Tema de Office</vt:lpstr>
      <vt:lpstr>EL GRAN ECLIPSE MEXICANO  OBSERVACIÓN ASTRONÓMICA  CIENCIA Y CONOCIMIENTO MILENARIOS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Horacio Tonatiuh Chavira Cruz</cp:lastModifiedBy>
  <cp:revision>73</cp:revision>
  <cp:lastPrinted>2024-04-05T09:30:38Z</cp:lastPrinted>
  <dcterms:created xsi:type="dcterms:W3CDTF">2018-12-04T03:27:02Z</dcterms:created>
  <dcterms:modified xsi:type="dcterms:W3CDTF">2024-04-05T09:30:50Z</dcterms:modified>
</cp:coreProperties>
</file>