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69" r:id="rId3"/>
    <p:sldId id="270" r:id="rId4"/>
    <p:sldId id="271" r:id="rId5"/>
    <p:sldId id="257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C32"/>
    <a:srgbClr val="DEC9A4"/>
    <a:srgbClr val="AD8258"/>
    <a:srgbClr val="255185"/>
    <a:srgbClr val="CCB48E"/>
    <a:srgbClr val="BD439A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57" autoAdjust="0"/>
    <p:restoredTop sz="94660"/>
  </p:normalViewPr>
  <p:slideViewPr>
    <p:cSldViewPr snapToGrid="0">
      <p:cViewPr>
        <p:scale>
          <a:sx n="106" d="100"/>
          <a:sy n="106" d="100"/>
        </p:scale>
        <p:origin x="280" y="200"/>
      </p:cViewPr>
      <p:guideLst>
        <p:guide orient="horz" pos="20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-29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3EA86-94B3-4F82-A9C2-33E62600CB0C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E2685-C804-49B6-954D-4AF98294199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512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30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711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582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2053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22256-5629-004B-96A8-EE76BE3FA1F8}" type="datetime1">
              <a:rPr lang="es-MX" smtClean="0"/>
              <a:t>05/04/24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8500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129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18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5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9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47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427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37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12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7709-698D-405B-B3FB-39903AF5D6AE}" type="datetimeFigureOut">
              <a:rPr lang="es-MX" smtClean="0"/>
              <a:t>05/04/24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13EBF-C6DF-4711-B6B1-BD607980F3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36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tiff"/><Relationship Id="rId7" Type="http://schemas.microsoft.com/office/2007/relationships/hdphoto" Target="../media/hdphoto2.wdp"/><Relationship Id="rId12" Type="http://schemas.openxmlformats.org/officeDocument/2006/relationships/image" Target="../media/image6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microsoft.com/office/2007/relationships/hdphoto" Target="../media/hdphoto4.wdp"/><Relationship Id="rId5" Type="http://schemas.openxmlformats.org/officeDocument/2006/relationships/image" Target="../media/image21.tiff"/><Relationship Id="rId10" Type="http://schemas.openxmlformats.org/officeDocument/2006/relationships/image" Target="../media/image24.png"/><Relationship Id="rId4" Type="http://schemas.openxmlformats.org/officeDocument/2006/relationships/image" Target="../media/image20.tiff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30D3714B-2BF1-408C-8F24-4436CFBA90C7}"/>
              </a:ext>
            </a:extLst>
          </p:cNvPr>
          <p:cNvCxnSpPr/>
          <p:nvPr/>
        </p:nvCxnSpPr>
        <p:spPr>
          <a:xfrm>
            <a:off x="3733976" y="3298004"/>
            <a:ext cx="4724050" cy="0"/>
          </a:xfrm>
          <a:prstGeom prst="line">
            <a:avLst/>
          </a:prstGeom>
          <a:ln w="38100">
            <a:solidFill>
              <a:srgbClr val="6E1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sp>
        <p:nvSpPr>
          <p:cNvPr id="8" name="CustomShape 3">
            <a:extLst>
              <a:ext uri="{FF2B5EF4-FFF2-40B4-BE49-F238E27FC236}">
                <a16:creationId xmlns:a16="http://schemas.microsoft.com/office/drawing/2014/main" id="{D03FCA3F-19D4-4363-AC22-DDBA7E06550B}"/>
              </a:ext>
            </a:extLst>
          </p:cNvPr>
          <p:cNvSpPr/>
          <p:nvPr/>
        </p:nvSpPr>
        <p:spPr>
          <a:xfrm>
            <a:off x="1458410" y="2792798"/>
            <a:ext cx="9682308" cy="304552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tserrat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77"/>
              </a:rPr>
              <a:t>DR. MANUEL GERARDO CORONA GALINDO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sz="1600" b="1" dirty="0">
                <a:solidFill>
                  <a:schemeClr val="bg1"/>
                </a:solidFill>
                <a:latin typeface="Montserrat" pitchFamily="2" charset="77"/>
              </a:rPr>
              <a:t>INSTITUTO NACIONAL </a:t>
            </a:r>
            <a:r>
              <a:rPr lang="es-ES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NACIONAL DE ASTROFÍSICA, ÓPTICA Y ELECTRÓNICA (INAOE)</a:t>
            </a:r>
            <a:r>
              <a:rPr lang="es-MX" sz="1600" b="1" dirty="0">
                <a:solidFill>
                  <a:schemeClr val="bg1"/>
                </a:solidFill>
                <a:latin typeface="Montserrat" pitchFamily="2" charset="77"/>
                <a:cs typeface="Arial" panose="020B0604020202020204" pitchFamily="34" charset="0"/>
              </a:rPr>
              <a:t>, CENTRO PÚBLICO DEL CONSEJO NACIONAL DE HUMANIDADES, CIENCIAS Y TECNOLOGÍAS (CONAHCYT)</a:t>
            </a:r>
            <a:endParaRPr lang="es-MX" sz="1600" b="1" dirty="0">
              <a:solidFill>
                <a:schemeClr val="bg1"/>
              </a:solidFill>
              <a:latin typeface="Montserrat" pitchFamily="2" charset="77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MX" altLang="es-MX" sz="1600" b="1" dirty="0">
                <a:solidFill>
                  <a:schemeClr val="bg1"/>
                </a:solidFill>
                <a:latin typeface="Montserrat" pitchFamily="2" charset="77"/>
              </a:rPr>
              <a:t>CIUDAD DE MÉXICO, 5 DE ABRIL DEL 2024 </a:t>
            </a:r>
            <a:endParaRPr lang="es-MX" sz="1600" dirty="0">
              <a:solidFill>
                <a:schemeClr val="bg1"/>
              </a:solidFill>
              <a:latin typeface="Montserrat" pitchFamily="2" charset="77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itchFamily="2" charset="77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tserrat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MX" sz="1600" b="1" i="0" u="none" strike="noStrike" kern="1200" cap="none" spc="0" baseline="0" dirty="0">
              <a:solidFill>
                <a:schemeClr val="bg1"/>
              </a:solidFill>
              <a:uFillTx/>
              <a:latin typeface="Montserrat" pitchFamily="2" charset="77"/>
            </a:endParaRPr>
          </a:p>
        </p:txBody>
      </p:sp>
      <p:sp>
        <p:nvSpPr>
          <p:cNvPr id="10" name="CustomShape 1">
            <a:extLst>
              <a:ext uri="{FF2B5EF4-FFF2-40B4-BE49-F238E27FC236}">
                <a16:creationId xmlns:a16="http://schemas.microsoft.com/office/drawing/2014/main" id="{EB935941-4EC3-49F2-BE64-B7C559201149}"/>
              </a:ext>
            </a:extLst>
          </p:cNvPr>
          <p:cNvSpPr/>
          <p:nvPr/>
        </p:nvSpPr>
        <p:spPr>
          <a:xfrm>
            <a:off x="6609918" y="1075824"/>
            <a:ext cx="5328651" cy="304219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1">
            <a:noAutofit/>
          </a:bodyPr>
          <a:lstStyle/>
          <a:p>
            <a:pPr algn="ctr"/>
            <a:endParaRPr lang="en-US" sz="3200" b="1" spc="-1" dirty="0">
              <a:solidFill>
                <a:srgbClr val="691C32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264AAF0-8D54-C846-BDFB-D8C6377DD174}"/>
              </a:ext>
            </a:extLst>
          </p:cNvPr>
          <p:cNvSpPr/>
          <p:nvPr/>
        </p:nvSpPr>
        <p:spPr>
          <a:xfrm>
            <a:off x="3047730" y="1353524"/>
            <a:ext cx="609654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1" dirty="0">
                <a:solidFill>
                  <a:srgbClr val="CCB48E"/>
                </a:solidFill>
                <a:latin typeface="Montserrat" pitchFamily="2" charset="77"/>
              </a:rPr>
              <a:t>CÓMO OBSERVAR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ES" sz="4800" b="1" dirty="0">
                <a:solidFill>
                  <a:srgbClr val="CCB48E"/>
                </a:solidFill>
                <a:latin typeface="Montserrat" pitchFamily="2" charset="77"/>
              </a:rPr>
              <a:t>LOS ECLIPSES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2BD48B-329C-3C4D-81AC-3F07E559B1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976" y="5428496"/>
            <a:ext cx="8204593" cy="9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7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TOS DEL ARREGLO DE LA PANTALLA HARTMANN (12)g">
            <a:extLst>
              <a:ext uri="{FF2B5EF4-FFF2-40B4-BE49-F238E27FC236}">
                <a16:creationId xmlns:a16="http://schemas.microsoft.com/office/drawing/2014/main" id="{55FE7D44-4117-E247-BE36-6E85D1C2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4893" y="2350098"/>
            <a:ext cx="3366339" cy="4488448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61B4B16-6E4F-F34F-9AD1-B9FBF894D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444" y="-773808"/>
            <a:ext cx="6091828" cy="81427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C31AFEF-7AF6-DC41-969A-895C8373A3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95237"/>
            <a:ext cx="1452282" cy="96276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59F5230-7D12-064D-9DBF-5DF73AAAD2C1}"/>
              </a:ext>
            </a:extLst>
          </p:cNvPr>
          <p:cNvSpPr/>
          <p:nvPr/>
        </p:nvSpPr>
        <p:spPr>
          <a:xfrm>
            <a:off x="6072384" y="1243566"/>
            <a:ext cx="6755745" cy="1089212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26 CuadroTexto">
            <a:extLst>
              <a:ext uri="{FF2B5EF4-FFF2-40B4-BE49-F238E27FC236}">
                <a16:creationId xmlns:a16="http://schemas.microsoft.com/office/drawing/2014/main" id="{A1AC39FC-A3FB-704A-8B5C-B58416FCF423}"/>
              </a:ext>
            </a:extLst>
          </p:cNvPr>
          <p:cNvSpPr txBox="1"/>
          <p:nvPr/>
        </p:nvSpPr>
        <p:spPr>
          <a:xfrm>
            <a:off x="6912470" y="1280340"/>
            <a:ext cx="4451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CÁMARA SCHMIDT </a:t>
            </a:r>
          </a:p>
          <a:p>
            <a:pPr algn="ctr"/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SANTA MARÍA TONANTZINTLA</a:t>
            </a:r>
          </a:p>
          <a:p>
            <a:pPr algn="ctr"/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PUEBLA, MÉXICO </a:t>
            </a:r>
            <a:endParaRPr lang="es-MX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E8175D3-7C80-CB40-9944-CB5DD1A1B5F4}"/>
              </a:ext>
            </a:extLst>
          </p:cNvPr>
          <p:cNvSpPr/>
          <p:nvPr/>
        </p:nvSpPr>
        <p:spPr>
          <a:xfrm>
            <a:off x="0" y="-9560"/>
            <a:ext cx="6072384" cy="1280220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5950365-4470-3B40-9543-C5E7D6C896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sp>
        <p:nvSpPr>
          <p:cNvPr id="17" name="21 CuadroTexto">
            <a:extLst>
              <a:ext uri="{FF2B5EF4-FFF2-40B4-BE49-F238E27FC236}">
                <a16:creationId xmlns:a16="http://schemas.microsoft.com/office/drawing/2014/main" id="{DA9234B5-A5F4-DF4B-88DF-36E00B2DA1E5}"/>
              </a:ext>
            </a:extLst>
          </p:cNvPr>
          <p:cNvSpPr txBox="1"/>
          <p:nvPr/>
        </p:nvSpPr>
        <p:spPr>
          <a:xfrm>
            <a:off x="-19444" y="137347"/>
            <a:ext cx="5968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OBSERVATORIO ASTRONÓMICO GUILLERMO HARO, TELESCOPIO DE CANANEA, SONORA, MÉXICO</a:t>
            </a:r>
            <a:endParaRPr lang="es-MX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6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D1536583-8441-0F49-9A18-C84B3BADA3A3}"/>
              </a:ext>
            </a:extLst>
          </p:cNvPr>
          <p:cNvSpPr/>
          <p:nvPr/>
        </p:nvSpPr>
        <p:spPr>
          <a:xfrm>
            <a:off x="0" y="-9560"/>
            <a:ext cx="7129504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83DE83-1615-5A4A-9410-B43A7C0E49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30AD991-022F-DC44-95AD-BCD06491A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56" y="1058322"/>
            <a:ext cx="8615794" cy="547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21 CuadroTexto">
            <a:extLst>
              <a:ext uri="{FF2B5EF4-FFF2-40B4-BE49-F238E27FC236}">
                <a16:creationId xmlns:a16="http://schemas.microsoft.com/office/drawing/2014/main" id="{68147D83-BEB1-A046-A157-8BE1D77D6289}"/>
              </a:ext>
            </a:extLst>
          </p:cNvPr>
          <p:cNvSpPr txBox="1"/>
          <p:nvPr/>
        </p:nvSpPr>
        <p:spPr>
          <a:xfrm>
            <a:off x="554525" y="270493"/>
            <a:ext cx="519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es-MX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FRANJAS DE OBSERVACIÓN</a:t>
            </a:r>
            <a:endParaRPr lang="es-MX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857B39D2-0F96-0D49-8E84-F796985CD760}"/>
              </a:ext>
            </a:extLst>
          </p:cNvPr>
          <p:cNvSpPr txBox="1"/>
          <p:nvPr/>
        </p:nvSpPr>
        <p:spPr>
          <a:xfrm>
            <a:off x="6122550" y="6561431"/>
            <a:ext cx="5835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Montserrat" pitchFamily="2" charset="77"/>
              </a:rPr>
              <a:t>FUENTE: https://saberesyciencias.com.mx/2024/03/07/eclipses-en-mexico/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5B7F31A-5C96-F84D-889B-4D675EBAEF34}"/>
              </a:ext>
            </a:extLst>
          </p:cNvPr>
          <p:cNvSpPr/>
          <p:nvPr/>
        </p:nvSpPr>
        <p:spPr>
          <a:xfrm>
            <a:off x="7734925" y="1424066"/>
            <a:ext cx="2445863" cy="779488"/>
          </a:xfrm>
          <a:prstGeom prst="rect">
            <a:avLst/>
          </a:prstGeom>
          <a:solidFill>
            <a:srgbClr val="2551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>
                <a:latin typeface="Montserrat" pitchFamily="2" charset="77"/>
              </a:rPr>
              <a:t>NUNCA OBSERVAR DIRECTAMENTE AL SOL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722188-4F87-A040-8D20-ED85326C6D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5137"/>
            <a:ext cx="1452282" cy="9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0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12CE729A-AB62-3744-A046-98C68F6FE3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66" y="4335427"/>
            <a:ext cx="2985528" cy="3058301"/>
          </a:xfrm>
          <a:prstGeom prst="rect">
            <a:avLst/>
          </a:prstGeom>
        </p:spPr>
      </p:pic>
      <p:sp>
        <p:nvSpPr>
          <p:cNvPr id="4" name="6 CuadroTexto">
            <a:extLst>
              <a:ext uri="{FF2B5EF4-FFF2-40B4-BE49-F238E27FC236}">
                <a16:creationId xmlns:a16="http://schemas.microsoft.com/office/drawing/2014/main" id="{2C008972-7ABC-5F4C-BC4E-48E16F7C55C2}"/>
              </a:ext>
            </a:extLst>
          </p:cNvPr>
          <p:cNvSpPr txBox="1"/>
          <p:nvPr/>
        </p:nvSpPr>
        <p:spPr>
          <a:xfrm>
            <a:off x="8697599" y="5246024"/>
            <a:ext cx="344357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ECLIPSE PARCIAL (70.44%)</a:t>
            </a:r>
          </a:p>
          <a:p>
            <a:r>
              <a:rPr lang="es-ES" sz="1600" dirty="0">
                <a:latin typeface="Montserrat" pitchFamily="2" charset="77"/>
              </a:rPr>
              <a:t>INICIO PARCIALIDAD: 10:56 h </a:t>
            </a:r>
          </a:p>
          <a:p>
            <a:r>
              <a:rPr lang="es-ES" sz="1600" dirty="0">
                <a:latin typeface="Montserrat" pitchFamily="2" charset="77"/>
              </a:rPr>
              <a:t>PARCIALIDAD MÁXIMA: 12:15 h</a:t>
            </a:r>
          </a:p>
          <a:p>
            <a:r>
              <a:rPr lang="es-ES" sz="1600" dirty="0">
                <a:latin typeface="Montserrat" pitchFamily="2" charset="77"/>
              </a:rPr>
              <a:t>FIN PARCIALIDAD: 13:36 h</a:t>
            </a:r>
          </a:p>
          <a:p>
            <a:r>
              <a:rPr lang="es-ES" sz="1600" dirty="0">
                <a:latin typeface="Montserrat" pitchFamily="2" charset="77"/>
              </a:rPr>
              <a:t>DURACIÓN 2 h 40 min 26 s</a:t>
            </a:r>
          </a:p>
        </p:txBody>
      </p:sp>
      <p:sp>
        <p:nvSpPr>
          <p:cNvPr id="7" name="7 CuadroTexto">
            <a:extLst>
              <a:ext uri="{FF2B5EF4-FFF2-40B4-BE49-F238E27FC236}">
                <a16:creationId xmlns:a16="http://schemas.microsoft.com/office/drawing/2014/main" id="{3CEF9793-8589-EF4A-B700-180E8E288415}"/>
              </a:ext>
            </a:extLst>
          </p:cNvPr>
          <p:cNvSpPr txBox="1"/>
          <p:nvPr/>
        </p:nvSpPr>
        <p:spPr>
          <a:xfrm>
            <a:off x="109728" y="2608402"/>
            <a:ext cx="317586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ECLIPSE TOTAL (100%)</a:t>
            </a:r>
          </a:p>
          <a:p>
            <a:r>
              <a:rPr lang="es-ES" sz="1600" dirty="0">
                <a:latin typeface="Montserrat" pitchFamily="2" charset="77"/>
              </a:rPr>
              <a:t>INICIO PARCIALIDAD: 9:50 h </a:t>
            </a:r>
          </a:p>
          <a:p>
            <a:r>
              <a:rPr lang="es-ES" sz="1600" dirty="0">
                <a:latin typeface="Montserrat" pitchFamily="2" charset="77"/>
              </a:rPr>
              <a:t>INICIO TOTALIDAD: 11:07 h</a:t>
            </a:r>
          </a:p>
          <a:p>
            <a:r>
              <a:rPr lang="es-ES" sz="1600" dirty="0">
                <a:latin typeface="Montserrat" pitchFamily="2" charset="77"/>
              </a:rPr>
              <a:t>MÁXIMO TOTALIDAD 11:11 h</a:t>
            </a:r>
          </a:p>
          <a:p>
            <a:r>
              <a:rPr lang="es-ES" sz="1600" dirty="0">
                <a:latin typeface="Montserrat" pitchFamily="2" charset="77"/>
              </a:rPr>
              <a:t>FIN TOTALIDAD: 11:14 h</a:t>
            </a:r>
          </a:p>
          <a:p>
            <a:r>
              <a:rPr lang="es-ES" sz="1600" dirty="0">
                <a:latin typeface="Montserrat" pitchFamily="2" charset="77"/>
              </a:rPr>
              <a:t>FIN PARCIALIDAD: 12:35 h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1E7FEF9-0507-4240-AF5F-CC14E97B677C}"/>
              </a:ext>
            </a:extLst>
          </p:cNvPr>
          <p:cNvSpPr txBox="1"/>
          <p:nvPr/>
        </p:nvSpPr>
        <p:spPr>
          <a:xfrm>
            <a:off x="4294798" y="2608402"/>
            <a:ext cx="32784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ECLIPSE TOTAL (100%) </a:t>
            </a:r>
          </a:p>
          <a:p>
            <a:r>
              <a:rPr lang="es-ES" sz="1600" dirty="0">
                <a:latin typeface="Montserrat" pitchFamily="2" charset="77"/>
              </a:rPr>
              <a:t>INICIO PARCIALIDAD: 10:51 h </a:t>
            </a:r>
          </a:p>
          <a:p>
            <a:r>
              <a:rPr lang="es-ES" sz="1600" dirty="0">
                <a:latin typeface="Montserrat" pitchFamily="2" charset="77"/>
              </a:rPr>
              <a:t>INICIO TOTALIDAD: 12:08 h</a:t>
            </a:r>
          </a:p>
          <a:p>
            <a:r>
              <a:rPr lang="es-ES" sz="1600" dirty="0">
                <a:latin typeface="Montserrat" pitchFamily="2" charset="77"/>
              </a:rPr>
              <a:t>MÁXIMO TOTALIDAD 12:14 h</a:t>
            </a:r>
          </a:p>
          <a:p>
            <a:r>
              <a:rPr lang="es-ES" sz="1600" dirty="0">
                <a:latin typeface="Montserrat" pitchFamily="2" charset="77"/>
              </a:rPr>
              <a:t>FIN TOTALIDAD: 12:23 h</a:t>
            </a:r>
          </a:p>
          <a:p>
            <a:r>
              <a:rPr lang="es-ES" sz="1600" dirty="0">
                <a:latin typeface="Montserrat" pitchFamily="2" charset="77"/>
              </a:rPr>
              <a:t>FIN PARCIALIDAD: 13:43 h </a:t>
            </a:r>
          </a:p>
        </p:txBody>
      </p:sp>
      <p:sp>
        <p:nvSpPr>
          <p:cNvPr id="11" name="9 CuadroTexto">
            <a:extLst>
              <a:ext uri="{FF2B5EF4-FFF2-40B4-BE49-F238E27FC236}">
                <a16:creationId xmlns:a16="http://schemas.microsoft.com/office/drawing/2014/main" id="{FFF79BA8-FD1E-714C-8B92-B1ED8EED7415}"/>
              </a:ext>
            </a:extLst>
          </p:cNvPr>
          <p:cNvSpPr txBox="1"/>
          <p:nvPr/>
        </p:nvSpPr>
        <p:spPr>
          <a:xfrm>
            <a:off x="8582460" y="2608402"/>
            <a:ext cx="3278462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ECLIPSE TOTAL (100%)</a:t>
            </a:r>
            <a:endParaRPr lang="es-ES" dirty="0">
              <a:latin typeface="Montserrat" pitchFamily="2" charset="77"/>
            </a:endParaRPr>
          </a:p>
          <a:p>
            <a:r>
              <a:rPr lang="es-ES" sz="1600" dirty="0">
                <a:latin typeface="Montserrat" pitchFamily="2" charset="77"/>
              </a:rPr>
              <a:t>INICIO PARCIALIDAD: 10:58 h </a:t>
            </a:r>
          </a:p>
          <a:p>
            <a:r>
              <a:rPr lang="es-ES" sz="1600" dirty="0">
                <a:latin typeface="Montserrat" pitchFamily="2" charset="77"/>
              </a:rPr>
              <a:t>INICIO TOTALIDAD: 12:16 h</a:t>
            </a:r>
          </a:p>
          <a:p>
            <a:r>
              <a:rPr lang="es-ES" sz="1600" dirty="0">
                <a:latin typeface="Montserrat" pitchFamily="2" charset="77"/>
              </a:rPr>
              <a:t>MÁXIMO TOTALIDAD 12:19 h</a:t>
            </a:r>
          </a:p>
          <a:p>
            <a:r>
              <a:rPr lang="es-ES" sz="1600" dirty="0">
                <a:latin typeface="Montserrat" pitchFamily="2" charset="77"/>
              </a:rPr>
              <a:t>FIN TOTALIDAD: 12:32 h</a:t>
            </a:r>
          </a:p>
          <a:p>
            <a:r>
              <a:rPr lang="es-ES" sz="1600" dirty="0">
                <a:latin typeface="Montserrat" pitchFamily="2" charset="77"/>
              </a:rPr>
              <a:t>FIN PARCIALIDAD: 13:51 h </a:t>
            </a:r>
          </a:p>
        </p:txBody>
      </p:sp>
      <p:sp>
        <p:nvSpPr>
          <p:cNvPr id="13" name="10 CuadroTexto">
            <a:extLst>
              <a:ext uri="{FF2B5EF4-FFF2-40B4-BE49-F238E27FC236}">
                <a16:creationId xmlns:a16="http://schemas.microsoft.com/office/drawing/2014/main" id="{D063CC36-ECE0-D545-91CD-CFD750ABD865}"/>
              </a:ext>
            </a:extLst>
          </p:cNvPr>
          <p:cNvSpPr txBox="1"/>
          <p:nvPr/>
        </p:nvSpPr>
        <p:spPr>
          <a:xfrm>
            <a:off x="2918867" y="5246024"/>
            <a:ext cx="3689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ECLIPSE PARCIAL (74.74%)</a:t>
            </a:r>
          </a:p>
          <a:p>
            <a:r>
              <a:rPr lang="es-ES" sz="1600" dirty="0">
                <a:latin typeface="Montserrat" pitchFamily="2" charset="77"/>
              </a:rPr>
              <a:t>INICIO PARCIALIDAD: 10:55 h</a:t>
            </a:r>
          </a:p>
          <a:p>
            <a:r>
              <a:rPr lang="es-ES" sz="1600" dirty="0">
                <a:latin typeface="Montserrat" pitchFamily="2" charset="77"/>
              </a:rPr>
              <a:t>PARCIALIDAD MÁXIMA: 12:14 h</a:t>
            </a:r>
          </a:p>
          <a:p>
            <a:r>
              <a:rPr lang="es-ES" sz="1600" dirty="0">
                <a:latin typeface="Montserrat" pitchFamily="2" charset="77"/>
              </a:rPr>
              <a:t>FIN PARCIALIDAD: 13:36 h</a:t>
            </a:r>
          </a:p>
        </p:txBody>
      </p:sp>
      <p:sp>
        <p:nvSpPr>
          <p:cNvPr id="14" name="11 CuadroTexto">
            <a:extLst>
              <a:ext uri="{FF2B5EF4-FFF2-40B4-BE49-F238E27FC236}">
                <a16:creationId xmlns:a16="http://schemas.microsoft.com/office/drawing/2014/main" id="{329BF83D-E9E7-FE42-920A-51F5A910D358}"/>
              </a:ext>
            </a:extLst>
          </p:cNvPr>
          <p:cNvSpPr txBox="1"/>
          <p:nvPr/>
        </p:nvSpPr>
        <p:spPr>
          <a:xfrm>
            <a:off x="2193656" y="6570867"/>
            <a:ext cx="5205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latin typeface="Montserrat" pitchFamily="2" charset="77"/>
              </a:rPr>
              <a:t>FUENTE: https://eclipsesmexico.mx/eclipses-mexico/eclipse-2024/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73B9CEE-DABC-404D-B0E3-518DEB274377}"/>
              </a:ext>
            </a:extLst>
          </p:cNvPr>
          <p:cNvSpPr/>
          <p:nvPr/>
        </p:nvSpPr>
        <p:spPr>
          <a:xfrm>
            <a:off x="0" y="-9560"/>
            <a:ext cx="7129504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7962F8F-3B26-DF4A-A90C-037909EE99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sp>
        <p:nvSpPr>
          <p:cNvPr id="18" name="12 CuadroTexto">
            <a:extLst>
              <a:ext uri="{FF2B5EF4-FFF2-40B4-BE49-F238E27FC236}">
                <a16:creationId xmlns:a16="http://schemas.microsoft.com/office/drawing/2014/main" id="{04052B20-EE7F-CB42-83EB-ED290FE526CD}"/>
              </a:ext>
            </a:extLst>
          </p:cNvPr>
          <p:cNvSpPr txBox="1"/>
          <p:nvPr/>
        </p:nvSpPr>
        <p:spPr>
          <a:xfrm>
            <a:off x="93801" y="58517"/>
            <a:ext cx="70357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HORARIOS PARA ALGUNAS ENTIDADES (HORAS LOCALES)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804F58B3-D695-EA4E-AE8A-3C0F900856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260" y="605270"/>
            <a:ext cx="2316411" cy="227126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F38E01B-529F-8441-9F9F-48968C82406A}"/>
              </a:ext>
            </a:extLst>
          </p:cNvPr>
          <p:cNvSpPr txBox="1"/>
          <p:nvPr/>
        </p:nvSpPr>
        <p:spPr>
          <a:xfrm>
            <a:off x="464696" y="1224653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SINALOA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08861B3-18E1-FC45-822F-31D8D22633B4}"/>
              </a:ext>
            </a:extLst>
          </p:cNvPr>
          <p:cNvSpPr txBox="1"/>
          <p:nvPr/>
        </p:nvSpPr>
        <p:spPr>
          <a:xfrm>
            <a:off x="4284034" y="1224653"/>
            <a:ext cx="156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DURANGO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848EE257-97D3-884E-A167-E8A230F85D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28" y="4335427"/>
            <a:ext cx="2985528" cy="30583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B42255D3-42BA-C344-A9A3-BDF6DF520F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994" y="605270"/>
            <a:ext cx="2316411" cy="227126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73627C04-E1E9-C447-ACAD-59BB04611A1C}"/>
              </a:ext>
            </a:extLst>
          </p:cNvPr>
          <p:cNvSpPr txBox="1"/>
          <p:nvPr/>
        </p:nvSpPr>
        <p:spPr>
          <a:xfrm>
            <a:off x="8544656" y="1224653"/>
            <a:ext cx="15888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COAHUILA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54C291C2-5FE1-5C48-82D2-166C71201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864" y="605270"/>
            <a:ext cx="2316411" cy="22712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9D6EB926-709B-944A-A6A7-1DCD648FCC80}"/>
              </a:ext>
            </a:extLst>
          </p:cNvPr>
          <p:cNvSpPr txBox="1"/>
          <p:nvPr/>
        </p:nvSpPr>
        <p:spPr>
          <a:xfrm>
            <a:off x="2713277" y="4614247"/>
            <a:ext cx="28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CIUDAD DE MÉXICO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6FC6D2D-0AAA-B344-8948-1FCF005E8295}"/>
              </a:ext>
            </a:extLst>
          </p:cNvPr>
          <p:cNvSpPr txBox="1"/>
          <p:nvPr/>
        </p:nvSpPr>
        <p:spPr>
          <a:xfrm>
            <a:off x="8792320" y="461424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>
                <a:latin typeface="Montserrat" pitchFamily="2" charset="77"/>
              </a:rPr>
              <a:t>PUEBLA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881E762-1056-5F4F-B8E3-1606AEDC29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5137"/>
            <a:ext cx="1452282" cy="9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6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459"/>
          <a:stretch/>
        </p:blipFill>
        <p:spPr bwMode="auto">
          <a:xfrm>
            <a:off x="144046" y="4712862"/>
            <a:ext cx="7161476" cy="1342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667714" y="6348327"/>
            <a:ext cx="463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>
                <a:solidFill>
                  <a:srgbClr val="0070C0"/>
                </a:solidFill>
                <a:latin typeface="Montserrat" panose="00000500000000000000" pitchFamily="2" charset="0"/>
              </a:rPr>
              <a:t>HTTPS://ECLIPSE.AAS.ORG/EYE-SAFETY/VIEWERS-FILTERS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DCEFAB6-E015-FD46-B78A-33C58C911F02}"/>
              </a:ext>
            </a:extLst>
          </p:cNvPr>
          <p:cNvSpPr/>
          <p:nvPr/>
        </p:nvSpPr>
        <p:spPr>
          <a:xfrm>
            <a:off x="0" y="-9560"/>
            <a:ext cx="7129504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0F4FEDB-ED11-C043-8EAE-0DCFDDB32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BA8C9A3D-EB88-B140-B75E-A749BCE9C56B}"/>
              </a:ext>
            </a:extLst>
          </p:cNvPr>
          <p:cNvSpPr/>
          <p:nvPr/>
        </p:nvSpPr>
        <p:spPr>
          <a:xfrm>
            <a:off x="543529" y="308863"/>
            <a:ext cx="6986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COMO OBSERVAR LOS ECLIPSES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41A248-E536-A54D-95C5-68CBC54A5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405" y="1929713"/>
            <a:ext cx="3733679" cy="12583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648C52-157E-3642-89D1-942E9CEF44E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6509" y="1980040"/>
            <a:ext cx="2272995" cy="125838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92C40D3-6D40-404B-80BB-FD00B0329B4B}"/>
              </a:ext>
            </a:extLst>
          </p:cNvPr>
          <p:cNvSpPr/>
          <p:nvPr/>
        </p:nvSpPr>
        <p:spPr>
          <a:xfrm>
            <a:off x="1" y="142949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Montserrat" panose="00000500000000000000" pitchFamily="2" charset="0"/>
                <a:cs typeface="Arial" panose="020B0604020202020204" pitchFamily="34" charset="0"/>
              </a:rPr>
              <a:t>C</a:t>
            </a:r>
            <a:r>
              <a:rPr lang="es-MX" sz="2400" b="1" dirty="0">
                <a:latin typeface="Montserrat" panose="00000500000000000000" pitchFamily="2" charset="0"/>
                <a:cs typeface="Arial" panose="020B0604020202020204" pitchFamily="34" charset="0"/>
              </a:rPr>
              <a:t>ON MUCHO CUIDADO; POR FAVOR TOMEN PRECAUCIONES </a:t>
            </a:r>
            <a:endParaRPr lang="es-ES" sz="2400" b="1" dirty="0"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00AF0BD-72D0-D448-83A3-BE60E78AA3BD}"/>
              </a:ext>
            </a:extLst>
          </p:cNvPr>
          <p:cNvSpPr/>
          <p:nvPr/>
        </p:nvSpPr>
        <p:spPr>
          <a:xfrm>
            <a:off x="4256189" y="972937"/>
            <a:ext cx="4219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691C3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 MANERA DIRECTA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E3A50C2-4794-C848-9997-C4B3E18423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782" y="1955278"/>
            <a:ext cx="3294232" cy="1243771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51D63C7-4A36-A449-AD3A-60A57F2FC13F}"/>
              </a:ext>
            </a:extLst>
          </p:cNvPr>
          <p:cNvSpPr/>
          <p:nvPr/>
        </p:nvSpPr>
        <p:spPr>
          <a:xfrm>
            <a:off x="7530341" y="2034046"/>
            <a:ext cx="4476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latin typeface="Montserrat" panose="00000500000000000000" pitchFamily="2" charset="0"/>
                <a:cs typeface="Arial" panose="020B0604020202020204" pitchFamily="34" charset="0"/>
              </a:rPr>
              <a:t>C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ON FILTROS ESPECIALES QUE CUMPLAN LA </a:t>
            </a:r>
            <a:r>
              <a:rPr lang="es-MX" sz="2000" b="1" dirty="0">
                <a:latin typeface="Montserrat" panose="00000500000000000000" pitchFamily="2" charset="0"/>
              </a:rPr>
              <a:t>NORMA </a:t>
            </a:r>
          </a:p>
          <a:p>
            <a:pPr algn="ctr"/>
            <a:r>
              <a:rPr lang="es-MX" sz="2000" b="1" dirty="0">
                <a:latin typeface="Montserrat" panose="00000500000000000000" pitchFamily="2" charset="0"/>
              </a:rPr>
              <a:t>ISO 12312-2, 2015</a:t>
            </a:r>
            <a:r>
              <a:rPr lang="es-MX" sz="2000" b="1" dirty="0">
                <a:latin typeface="Montserrat" panose="00000500000000000000" pitchFamily="2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FEA23F40-E687-614C-966C-A80BAF22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539" y="3038913"/>
            <a:ext cx="4476565" cy="3789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9842F95-C95F-A141-98C6-5BA9DD6898E2}"/>
              </a:ext>
            </a:extLst>
          </p:cNvPr>
          <p:cNvSpPr/>
          <p:nvPr/>
        </p:nvSpPr>
        <p:spPr>
          <a:xfrm>
            <a:off x="-1" y="3626938"/>
            <a:ext cx="7398927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72D240-88E2-7E4F-900E-B59E08E97BB1}"/>
              </a:ext>
            </a:extLst>
          </p:cNvPr>
          <p:cNvSpPr/>
          <p:nvPr/>
        </p:nvSpPr>
        <p:spPr>
          <a:xfrm>
            <a:off x="71346" y="3703948"/>
            <a:ext cx="6986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KOSMOS SCIENTIFIC</a:t>
            </a: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DATOS TÉCNICOS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1F76CB2-654A-C748-BFB4-B1A3C773B1C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5137"/>
            <a:ext cx="1452282" cy="96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4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2ADF0-D2D6-42E9-9A2F-32F9FC074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4" y="1608483"/>
            <a:ext cx="7546000" cy="789595"/>
          </a:xfrm>
        </p:spPr>
        <p:txBody>
          <a:bodyPr/>
          <a:lstStyle/>
          <a:p>
            <a:pPr marL="0" indent="0" algn="ctr">
              <a:buNone/>
            </a:pPr>
            <a:r>
              <a:rPr lang="es-ES" sz="2200" b="1" dirty="0">
                <a:latin typeface="Montserrat" panose="00000500000000000000" pitchFamily="2" charset="0"/>
              </a:rPr>
              <a:t>A</a:t>
            </a:r>
            <a:r>
              <a:rPr lang="es-MX" sz="2200" b="1" dirty="0">
                <a:latin typeface="Montserrat" panose="00000500000000000000" pitchFamily="2" charset="0"/>
              </a:rPr>
              <a:t> TRAVÉS DE UNA CÁMARA OSCURA CONSTRUIDA EN CASA</a:t>
            </a: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313" y="2549172"/>
            <a:ext cx="4189633" cy="3559319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773483" y="4428790"/>
            <a:ext cx="2626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ORIFICIO 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DONDE ENTRA LA LUZ </a:t>
            </a:r>
            <a:endParaRPr lang="es-MX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6004" y="4527393"/>
            <a:ext cx="3818356" cy="1894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5088892" y="5741820"/>
            <a:ext cx="2040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ABERTURA DE OBSERVACIÓN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014536A-5D51-3E43-8AF0-5528A42F7FF5}"/>
              </a:ext>
            </a:extLst>
          </p:cNvPr>
          <p:cNvSpPr/>
          <p:nvPr/>
        </p:nvSpPr>
        <p:spPr>
          <a:xfrm>
            <a:off x="0" y="-9560"/>
            <a:ext cx="7129504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85C8F30-3768-CE4F-8A13-E15F5BA051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F8BD63F1-1DCB-FC4A-BFAC-7DA5B760D2EC}"/>
              </a:ext>
            </a:extLst>
          </p:cNvPr>
          <p:cNvSpPr/>
          <p:nvPr/>
        </p:nvSpPr>
        <p:spPr>
          <a:xfrm>
            <a:off x="-149902" y="251554"/>
            <a:ext cx="6986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CÓMO OBSERVAR LOS ECLIPSES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89C33BE-A74D-8042-B463-D5D413116ACA}"/>
              </a:ext>
            </a:extLst>
          </p:cNvPr>
          <p:cNvSpPr/>
          <p:nvPr/>
        </p:nvSpPr>
        <p:spPr>
          <a:xfrm>
            <a:off x="1460334" y="1090602"/>
            <a:ext cx="4615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b="1" dirty="0">
                <a:solidFill>
                  <a:srgbClr val="691C3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</a:t>
            </a:r>
            <a:r>
              <a:rPr lang="es-MX" sz="2800" b="1" dirty="0">
                <a:solidFill>
                  <a:srgbClr val="691C32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E MANERA INDIRECTA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D3676D80-D8D7-C946-AEEF-D0780CB1A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9044" y="950281"/>
            <a:ext cx="4102956" cy="59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6FF9F8FB-F5F6-1847-88C4-A799BC0451CB}"/>
              </a:ext>
            </a:extLst>
          </p:cNvPr>
          <p:cNvSpPr/>
          <p:nvPr/>
        </p:nvSpPr>
        <p:spPr>
          <a:xfrm>
            <a:off x="1564869" y="5066675"/>
            <a:ext cx="873251" cy="44355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1506BBC-08DC-B34B-BD8C-9E5281D31FA8}"/>
              </a:ext>
            </a:extLst>
          </p:cNvPr>
          <p:cNvSpPr/>
          <p:nvPr/>
        </p:nvSpPr>
        <p:spPr>
          <a:xfrm>
            <a:off x="4585860" y="2603316"/>
            <a:ext cx="3217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latin typeface="Montserrat" panose="00000500000000000000" pitchFamily="2" charset="0"/>
              </a:rPr>
              <a:t>EN UNA CAJA DE ZAPATOS SE HACE UN AGUJERO, Y EN EL LADO OPUESTO, SE PROYECTA LA LUNA ECLIPSANDO AL SOL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A7DE320-D00F-E747-BFF9-C837E35EAD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5137"/>
            <a:ext cx="1452282" cy="962764"/>
          </a:xfrm>
          <a:prstGeom prst="rect">
            <a:avLst/>
          </a:prstGeom>
        </p:spPr>
      </p:pic>
      <p:sp>
        <p:nvSpPr>
          <p:cNvPr id="24" name="7 CuadroTexto">
            <a:extLst>
              <a:ext uri="{FF2B5EF4-FFF2-40B4-BE49-F238E27FC236}">
                <a16:creationId xmlns:a16="http://schemas.microsoft.com/office/drawing/2014/main" id="{F43A9125-1206-B54E-8BAD-9B6AEE0C886B}"/>
              </a:ext>
            </a:extLst>
          </p:cNvPr>
          <p:cNvSpPr txBox="1"/>
          <p:nvPr/>
        </p:nvSpPr>
        <p:spPr>
          <a:xfrm>
            <a:off x="1460334" y="6466385"/>
            <a:ext cx="6519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Montserrat" pitchFamily="2" charset="77"/>
              </a:rPr>
              <a:t>¿CÓMO CONSTRUIR LA CÁMARA OSCURA EN CASA?</a:t>
            </a:r>
            <a:endParaRPr lang="es-MX" b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905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429D5FA-6986-5C47-A543-57582F004395}"/>
              </a:ext>
            </a:extLst>
          </p:cNvPr>
          <p:cNvSpPr/>
          <p:nvPr/>
        </p:nvSpPr>
        <p:spPr>
          <a:xfrm>
            <a:off x="0" y="-9560"/>
            <a:ext cx="7129504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B08E51F-7161-154C-AD70-C076BC47F4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825A870-DCFD-E144-A521-D695B015E428}"/>
              </a:ext>
            </a:extLst>
          </p:cNvPr>
          <p:cNvSpPr txBox="1"/>
          <p:nvPr/>
        </p:nvSpPr>
        <p:spPr>
          <a:xfrm>
            <a:off x="1281680" y="293974"/>
            <a:ext cx="3401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Montserrat" pitchFamily="2" charset="77"/>
              </a:rPr>
              <a:t>SOBRE LOS FILTROS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1F5FC9A-EB30-5A41-AA2F-5565A70B6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03" y="3715083"/>
            <a:ext cx="3142917" cy="314291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489A06-B2C1-594D-83F3-AE41A827DF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0281"/>
            <a:ext cx="3249422" cy="28382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8DE15CE-DED3-FB4A-B117-F431F3CEA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967" y="1059173"/>
            <a:ext cx="1529934" cy="152993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B4A736D-B484-C245-AF9C-F4AEDC8E4700}"/>
              </a:ext>
            </a:extLst>
          </p:cNvPr>
          <p:cNvSpPr/>
          <p:nvPr/>
        </p:nvSpPr>
        <p:spPr>
          <a:xfrm>
            <a:off x="3338601" y="2489620"/>
            <a:ext cx="35126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Montserrat" panose="00000500000000000000" pitchFamily="2" charset="0"/>
              </a:rPr>
              <a:t>N</a:t>
            </a:r>
            <a:r>
              <a:rPr lang="es-MX" dirty="0">
                <a:latin typeface="Montserrat" panose="00000500000000000000" pitchFamily="2" charset="0"/>
              </a:rPr>
              <a:t>O USAR CUALQUIER FILTRO, DEBE SER DE TRANSMITANCIA 0.002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6B0AF93-E1D1-2549-BB8C-88272C5CA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946" y="3975509"/>
            <a:ext cx="1529934" cy="1529934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6962AE37-5E92-F54E-924D-BF069E43D5A5}"/>
              </a:ext>
            </a:extLst>
          </p:cNvPr>
          <p:cNvSpPr/>
          <p:nvPr/>
        </p:nvSpPr>
        <p:spPr>
          <a:xfrm>
            <a:off x="7083401" y="960373"/>
            <a:ext cx="5091972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94ADC58-2AEE-F34E-AD34-079D3E5749C4}"/>
              </a:ext>
            </a:extLst>
          </p:cNvPr>
          <p:cNvSpPr/>
          <p:nvPr/>
        </p:nvSpPr>
        <p:spPr>
          <a:xfrm>
            <a:off x="7629740" y="1224450"/>
            <a:ext cx="3999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FUNCIÓN DEL FILTRO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BC53D97D-3C95-1540-A4FC-CC2B5DD35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8000"/>
                    </a14:imgEffect>
                    <a14:imgEffect>
                      <a14:brightnessContrast bright="7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3401" y="2126025"/>
            <a:ext cx="4998671" cy="33603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0036BB64-0B67-6A41-B67F-FE10C02E5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268" b="74183" l="26144" r="74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0120" y="2309158"/>
            <a:ext cx="2400773" cy="24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EF8F2E8-BC34-F545-8EB0-26D9A16B1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680" b="92320" l="7680" r="929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9607" y="3018159"/>
            <a:ext cx="1325583" cy="124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3 CuadroTexto">
            <a:extLst>
              <a:ext uri="{FF2B5EF4-FFF2-40B4-BE49-F238E27FC236}">
                <a16:creationId xmlns:a16="http://schemas.microsoft.com/office/drawing/2014/main" id="{B0E84107-DFBC-324C-A87C-CE2A40F16C24}"/>
              </a:ext>
            </a:extLst>
          </p:cNvPr>
          <p:cNvSpPr txBox="1"/>
          <p:nvPr/>
        </p:nvSpPr>
        <p:spPr>
          <a:xfrm>
            <a:off x="7478906" y="4585900"/>
            <a:ext cx="1037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660066"/>
                </a:solidFill>
                <a:latin typeface="Montserrat" pitchFamily="2" charset="77"/>
              </a:rPr>
              <a:t>AZUL</a:t>
            </a:r>
            <a:endParaRPr lang="es-MX" sz="2400" dirty="0">
              <a:solidFill>
                <a:srgbClr val="660066"/>
              </a:solidFill>
              <a:latin typeface="Montserrat" pitchFamily="2" charset="77"/>
            </a:endParaRPr>
          </a:p>
        </p:txBody>
      </p:sp>
      <p:sp>
        <p:nvSpPr>
          <p:cNvPr id="24" name="12 CuadroTexto">
            <a:extLst>
              <a:ext uri="{FF2B5EF4-FFF2-40B4-BE49-F238E27FC236}">
                <a16:creationId xmlns:a16="http://schemas.microsoft.com/office/drawing/2014/main" id="{E0EBCB0B-1E4A-684A-B045-8A6230461BBA}"/>
              </a:ext>
            </a:extLst>
          </p:cNvPr>
          <p:cNvSpPr txBox="1"/>
          <p:nvPr/>
        </p:nvSpPr>
        <p:spPr>
          <a:xfrm>
            <a:off x="10516468" y="4585900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  <a:latin typeface="Montserrat" pitchFamily="2" charset="77"/>
              </a:rPr>
              <a:t>ROJO</a:t>
            </a:r>
            <a:endParaRPr lang="es-MX" sz="2400" dirty="0">
              <a:solidFill>
                <a:srgbClr val="FF0000"/>
              </a:solidFill>
              <a:latin typeface="Montserrat" pitchFamily="2" charset="77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D95DC18-CE81-824B-8109-52D114FFBE3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45137"/>
            <a:ext cx="1452282" cy="962764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7277A372-5BF9-3246-B6B7-F1AC5902D032}"/>
              </a:ext>
            </a:extLst>
          </p:cNvPr>
          <p:cNvSpPr/>
          <p:nvPr/>
        </p:nvSpPr>
        <p:spPr>
          <a:xfrm>
            <a:off x="73401" y="5405173"/>
            <a:ext cx="36910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Montserrat" panose="00000500000000000000" pitchFamily="2" charset="0"/>
              </a:rPr>
              <a:t>N</a:t>
            </a:r>
            <a:r>
              <a:rPr lang="es-MX" dirty="0">
                <a:latin typeface="Montserrat" panose="00000500000000000000" pitchFamily="2" charset="0"/>
              </a:rPr>
              <a:t>O USAR VIDRIO AHUMADO, TAMPOCO VIDRIO PARA SOLDADOR</a:t>
            </a:r>
          </a:p>
        </p:txBody>
      </p:sp>
    </p:spTree>
    <p:extLst>
      <p:ext uri="{BB962C8B-B14F-4D97-AF65-F5344CB8AC3E}">
        <p14:creationId xmlns:p14="http://schemas.microsoft.com/office/powerpoint/2010/main" val="438336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3 Imagen">
            <a:extLst>
              <a:ext uri="{FF2B5EF4-FFF2-40B4-BE49-F238E27FC236}">
                <a16:creationId xmlns:a16="http://schemas.microsoft.com/office/drawing/2014/main" id="{F06C667F-4C24-9B4F-9F0F-B5EFCBDE8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3112"/>
            <a:ext cx="12192000" cy="591488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786203" y="1954177"/>
            <a:ext cx="602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DR. MANUEL GERARDO CORONA GALINDO </a:t>
            </a:r>
          </a:p>
          <a:p>
            <a:pPr algn="r"/>
            <a:r>
              <a:rPr lang="es-ES" sz="2000" b="1" dirty="0">
                <a:solidFill>
                  <a:schemeClr val="bg1"/>
                </a:solidFill>
                <a:latin typeface="Montserrat" panose="00000500000000000000" pitchFamily="2" charset="0"/>
              </a:rPr>
              <a:t>MCORONA@INAOEP.MX</a:t>
            </a:r>
            <a:endParaRPr lang="es-MX" sz="20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73203" y="6494277"/>
            <a:ext cx="8447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INSTITUTO NACIONAL DE ASTROFÍSICA, ÓPTICA Y ELECTRÓNICA (INAOE), TONATZINTLA, PUEBLA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342154" y="4062661"/>
            <a:ext cx="190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691C32"/>
                </a:solidFill>
                <a:latin typeface="Montserrat" panose="00000500000000000000" pitchFamily="2" charset="0"/>
              </a:rPr>
              <a:t>POPOCATÉPETL</a:t>
            </a:r>
            <a:endParaRPr lang="es-MX" sz="1400" b="1" dirty="0">
              <a:solidFill>
                <a:srgbClr val="691C32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1123111" y="6503002"/>
            <a:ext cx="6256953" cy="276999"/>
          </a:xfrm>
          <a:prstGeom prst="rect">
            <a:avLst/>
          </a:prstGeom>
          <a:noFill/>
          <a:effectLst>
            <a:softEdge rad="317500"/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rPr>
              <a:t>FOTOGRAFÍA: GUADALUPE FLORES SERRANO</a:t>
            </a:r>
            <a:endParaRPr lang="es-MX" sz="1200" b="1" dirty="0">
              <a:solidFill>
                <a:schemeClr val="bg1">
                  <a:lumMod val="9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A8C9A3D-EB88-B140-B75E-A749BCE9C56B}"/>
              </a:ext>
            </a:extLst>
          </p:cNvPr>
          <p:cNvSpPr/>
          <p:nvPr/>
        </p:nvSpPr>
        <p:spPr>
          <a:xfrm>
            <a:off x="5133842" y="231438"/>
            <a:ext cx="6986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Montserrat" pitchFamily="2" charset="77"/>
              </a:rPr>
              <a:t>AGRADECIMIENTOS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D9ED92D6-389F-2148-B3AE-557F5FC04DA4}"/>
              </a:ext>
            </a:extLst>
          </p:cNvPr>
          <p:cNvSpPr/>
          <p:nvPr/>
        </p:nvSpPr>
        <p:spPr>
          <a:xfrm>
            <a:off x="0" y="-9560"/>
            <a:ext cx="7129504" cy="959841"/>
          </a:xfrm>
          <a:prstGeom prst="rect">
            <a:avLst/>
          </a:prstGeom>
          <a:solidFill>
            <a:srgbClr val="6E1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84361F3-8087-DB46-B524-C4DDE44E50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8927" y="137347"/>
            <a:ext cx="4558875" cy="61829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54A73CF-4752-8649-9077-3F138163ECCD}"/>
              </a:ext>
            </a:extLst>
          </p:cNvPr>
          <p:cNvSpPr txBox="1"/>
          <p:nvPr/>
        </p:nvSpPr>
        <p:spPr>
          <a:xfrm>
            <a:off x="2458387" y="239527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Montserrat" pitchFamily="2" charset="77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5BBF81F-EB7F-9346-8B9A-544428C172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39" y="5483952"/>
            <a:ext cx="6512426" cy="7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765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2366</TotalTime>
  <Words>412</Words>
  <Application>Microsoft Macintosh PowerPoint</Application>
  <PresentationFormat>Panorámica</PresentationFormat>
  <Paragraphs>81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Montserrat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mcorona</dc:creator>
  <cp:lastModifiedBy>Horacio Tonatiuh Chavira Cruz</cp:lastModifiedBy>
  <cp:revision>65</cp:revision>
  <dcterms:created xsi:type="dcterms:W3CDTF">2024-04-02T14:20:42Z</dcterms:created>
  <dcterms:modified xsi:type="dcterms:W3CDTF">2024-04-05T08:29:30Z</dcterms:modified>
</cp:coreProperties>
</file>