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98" r:id="rId1"/>
    <p:sldMasterId id="2147484710" r:id="rId2"/>
    <p:sldMasterId id="2147484722" r:id="rId3"/>
  </p:sldMasterIdLst>
  <p:notesMasterIdLst>
    <p:notesMasterId r:id="rId20"/>
  </p:notesMasterIdLst>
  <p:sldIdLst>
    <p:sldId id="266" r:id="rId4"/>
    <p:sldId id="258" r:id="rId5"/>
    <p:sldId id="257" r:id="rId6"/>
    <p:sldId id="684" r:id="rId7"/>
    <p:sldId id="683" r:id="rId8"/>
    <p:sldId id="680" r:id="rId9"/>
    <p:sldId id="679" r:id="rId10"/>
    <p:sldId id="686" r:id="rId11"/>
    <p:sldId id="685" r:id="rId12"/>
    <p:sldId id="681" r:id="rId13"/>
    <p:sldId id="682" r:id="rId14"/>
    <p:sldId id="688" r:id="rId15"/>
    <p:sldId id="687" r:id="rId16"/>
    <p:sldId id="549" r:id="rId17"/>
    <p:sldId id="691" r:id="rId18"/>
    <p:sldId id="693" r:id="rId1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1C32"/>
    <a:srgbClr val="864AA2"/>
    <a:srgbClr val="40967E"/>
    <a:srgbClr val="5F7C9B"/>
    <a:srgbClr val="612785"/>
    <a:srgbClr val="245C4F"/>
    <a:srgbClr val="634ABE"/>
    <a:srgbClr val="C907A4"/>
    <a:srgbClr val="F731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2" autoAdjust="0"/>
    <p:restoredTop sz="94660"/>
  </p:normalViewPr>
  <p:slideViewPr>
    <p:cSldViewPr>
      <p:cViewPr>
        <p:scale>
          <a:sx n="88" d="100"/>
          <a:sy n="88" d="100"/>
        </p:scale>
        <p:origin x="1248" y="5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99C36-80A8-479C-9AE9-3C0D5E0A8A76}" type="datetimeFigureOut">
              <a:rPr lang="es-MX" smtClean="0"/>
              <a:pPr/>
              <a:t>04/04/24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29C525-578D-4F1F-BF2B-314761B2815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4913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9">
            <a:extLst>
              <a:ext uri="{FF2B5EF4-FFF2-40B4-BE49-F238E27FC236}">
                <a16:creationId xmlns:a16="http://schemas.microsoft.com/office/drawing/2014/main" id="{EE2821D8-03B7-4CD9-969A-1C859015E08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marL="215640" marR="0" lvl="0" indent="-21420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5640" algn="l"/>
                <a:tab pos="1130040" algn="l"/>
                <a:tab pos="2044440" algn="l"/>
                <a:tab pos="2958839" algn="l"/>
                <a:tab pos="3873240" algn="l"/>
                <a:tab pos="4787640" algn="l"/>
                <a:tab pos="5702039" algn="l"/>
                <a:tab pos="6616439" algn="l"/>
                <a:tab pos="7530840" algn="l"/>
                <a:tab pos="8445240" algn="l"/>
                <a:tab pos="9359640" algn="l"/>
                <a:tab pos="10274040" algn="l"/>
                <a:tab pos="10546920" algn="l"/>
                <a:tab pos="10996200" algn="l"/>
                <a:tab pos="10997640" algn="l"/>
              </a:tabLst>
              <a:defRPr/>
            </a:pPr>
            <a:fld id="{A78F238C-46E2-4684-9FE6-DA8CB40DAAB7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DejaVu Sans" pitchFamily="2"/>
                <a:cs typeface="DejaVu Sans" pitchFamily="2"/>
              </a:rPr>
              <a:pPr marL="215640" marR="0" lvl="0" indent="-21420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15640" algn="l"/>
                  <a:tab pos="1130040" algn="l"/>
                  <a:tab pos="2044440" algn="l"/>
                  <a:tab pos="2958839" algn="l"/>
                  <a:tab pos="3873240" algn="l"/>
                  <a:tab pos="4787640" algn="l"/>
                  <a:tab pos="5702039" algn="l"/>
                  <a:tab pos="6616439" algn="l"/>
                  <a:tab pos="7530840" algn="l"/>
                  <a:tab pos="8445240" algn="l"/>
                  <a:tab pos="9359640" algn="l"/>
                  <a:tab pos="10274040" algn="l"/>
                  <a:tab pos="10546920" algn="l"/>
                  <a:tab pos="10996200" algn="l"/>
                  <a:tab pos="10997640" algn="l"/>
                </a:tabLst>
                <a:defRPr/>
              </a:pPr>
              <a:t>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C7D7026-D573-4AA8-8AAE-ABCD5ED0571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54063"/>
            <a:ext cx="67056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E2A5C46-D70A-42B7-9D23-10828D06BC4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36800" y="4776840"/>
            <a:ext cx="5698800" cy="4525920"/>
          </a:xfrm>
        </p:spPr>
        <p:txBody>
          <a:bodyPr anchor="ctr" anchorCtr="0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9">
            <a:extLst>
              <a:ext uri="{FF2B5EF4-FFF2-40B4-BE49-F238E27FC236}">
                <a16:creationId xmlns:a16="http://schemas.microsoft.com/office/drawing/2014/main" id="{7A0F4BFE-38F5-43C4-8815-9CE1B93684A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marL="215640" marR="0" lvl="0" indent="-21420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5640" algn="l"/>
                <a:tab pos="1130040" algn="l"/>
                <a:tab pos="2044440" algn="l"/>
                <a:tab pos="2958839" algn="l"/>
                <a:tab pos="3873240" algn="l"/>
                <a:tab pos="4787640" algn="l"/>
                <a:tab pos="5702039" algn="l"/>
                <a:tab pos="6616439" algn="l"/>
                <a:tab pos="7530840" algn="l"/>
                <a:tab pos="8445240" algn="l"/>
                <a:tab pos="9359640" algn="l"/>
                <a:tab pos="10274040" algn="l"/>
                <a:tab pos="10546920" algn="l"/>
                <a:tab pos="10996200" algn="l"/>
                <a:tab pos="10997640" algn="l"/>
              </a:tabLst>
              <a:defRPr/>
            </a:pPr>
            <a:fld id="{067EF3A9-28D6-4682-BAED-76FD0996FF4E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DejaVu Sans" pitchFamily="2"/>
                <a:cs typeface="DejaVu Sans" pitchFamily="2"/>
              </a:rPr>
              <a:pPr marL="215640" marR="0" lvl="0" indent="-21420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15640" algn="l"/>
                  <a:tab pos="1130040" algn="l"/>
                  <a:tab pos="2044440" algn="l"/>
                  <a:tab pos="2958839" algn="l"/>
                  <a:tab pos="3873240" algn="l"/>
                  <a:tab pos="4787640" algn="l"/>
                  <a:tab pos="5702039" algn="l"/>
                  <a:tab pos="6616439" algn="l"/>
                  <a:tab pos="7530840" algn="l"/>
                  <a:tab pos="8445240" algn="l"/>
                  <a:tab pos="9359640" algn="l"/>
                  <a:tab pos="10274040" algn="l"/>
                  <a:tab pos="10546920" algn="l"/>
                  <a:tab pos="10996200" algn="l"/>
                  <a:tab pos="10997640" algn="l"/>
                </a:tabLst>
                <a:defRPr/>
              </a:pPr>
              <a:t>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E20BB75-2D55-40E5-BF79-BA66D5BBFD4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54063"/>
            <a:ext cx="67056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C7062B0-950C-4E7F-A76C-34125757BC9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36800" y="4776840"/>
            <a:ext cx="5698800" cy="4525920"/>
          </a:xfrm>
        </p:spPr>
        <p:txBody>
          <a:bodyPr anchor="ctr" anchorCtr="0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9">
            <a:extLst>
              <a:ext uri="{FF2B5EF4-FFF2-40B4-BE49-F238E27FC236}">
                <a16:creationId xmlns:a16="http://schemas.microsoft.com/office/drawing/2014/main" id="{A2754A26-F95B-4ADC-AF0A-BC00B9191E6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Autofit/>
          </a:bodyPr>
          <a:lstStyle/>
          <a:p>
            <a:pPr marL="215640" marR="0" lvl="0" indent="-21420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5640" algn="l"/>
                <a:tab pos="1130040" algn="l"/>
                <a:tab pos="2044440" algn="l"/>
                <a:tab pos="2958839" algn="l"/>
                <a:tab pos="3873240" algn="l"/>
                <a:tab pos="4787640" algn="l"/>
                <a:tab pos="5702039" algn="l"/>
                <a:tab pos="6616439" algn="l"/>
                <a:tab pos="7530840" algn="l"/>
                <a:tab pos="8445240" algn="l"/>
                <a:tab pos="9359640" algn="l"/>
                <a:tab pos="10274040" algn="l"/>
                <a:tab pos="10546920" algn="l"/>
                <a:tab pos="10996200" algn="l"/>
                <a:tab pos="10997640" algn="l"/>
              </a:tabLst>
              <a:defRPr/>
            </a:pPr>
            <a:fld id="{89725BC3-93F4-4595-9E9D-9BA06229713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DejaVu Sans" pitchFamily="2"/>
                <a:cs typeface="DejaVu Sans" pitchFamily="2"/>
              </a:rPr>
              <a:pPr marL="215640" marR="0" lvl="0" indent="-21420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15640" algn="l"/>
                  <a:tab pos="1130040" algn="l"/>
                  <a:tab pos="2044440" algn="l"/>
                  <a:tab pos="2958839" algn="l"/>
                  <a:tab pos="3873240" algn="l"/>
                  <a:tab pos="4787640" algn="l"/>
                  <a:tab pos="5702039" algn="l"/>
                  <a:tab pos="6616439" algn="l"/>
                  <a:tab pos="7530840" algn="l"/>
                  <a:tab pos="8445240" algn="l"/>
                  <a:tab pos="9359640" algn="l"/>
                  <a:tab pos="10274040" algn="l"/>
                  <a:tab pos="10546920" algn="l"/>
                  <a:tab pos="10996200" algn="l"/>
                  <a:tab pos="10997640" algn="l"/>
                </a:tabLst>
                <a:defRPr/>
              </a:pPr>
              <a:t>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78092BA-0D4B-498A-B86C-118B7E5155A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54063"/>
            <a:ext cx="67056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1840005-24F8-497D-9AAE-678F68739E8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36800" y="4776840"/>
            <a:ext cx="5698800" cy="4525920"/>
          </a:xfrm>
        </p:spPr>
        <p:txBody>
          <a:bodyPr anchor="ctr" anchorCtr="0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8317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F15FA86-DCFE-4B47-AC0A-12BC0F2626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218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D0C4769-8D55-4ABD-A661-16CB81CD9B3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6075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BECF681-906D-40F9-902E-1E41091D38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8188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 altLang="es-ES_trad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altLang="es-ES_trad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4C414-1863-3248-9891-80DE30B1508E}" type="slidenum">
              <a:rPr lang="es-ES_tradnl" altLang="es-ES_tradnl" smtClean="0">
                <a:solidFill>
                  <a:srgbClr val="000000"/>
                </a:solidFill>
              </a:rPr>
              <a:pPr/>
              <a:t>‹Nº›</a:t>
            </a:fld>
            <a:endParaRPr lang="es-ES_tradnl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925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 altLang="es-ES_trad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altLang="es-ES_trad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CB13C-AD39-044A-8464-F0072EAF1984}" type="slidenum">
              <a:rPr lang="es-ES_tradnl" altLang="es-ES_tradnl" smtClean="0">
                <a:solidFill>
                  <a:srgbClr val="000000"/>
                </a:solidFill>
              </a:rPr>
              <a:pPr/>
              <a:t>‹Nº›</a:t>
            </a:fld>
            <a:endParaRPr lang="es-ES_tradnl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755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 altLang="es-ES_trad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altLang="es-ES_trad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C095-E8B0-C84B-A91F-27B8983FCC47}" type="slidenum">
              <a:rPr lang="es-ES_tradnl" altLang="es-ES_tradnl" smtClean="0">
                <a:solidFill>
                  <a:srgbClr val="000000"/>
                </a:solidFill>
              </a:rPr>
              <a:pPr/>
              <a:t>‹Nº›</a:t>
            </a:fld>
            <a:endParaRPr lang="es-ES_tradnl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12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 altLang="es-ES_trad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altLang="es-ES_trad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4FA45-0382-7646-9088-675E4B3BA005}" type="slidenum">
              <a:rPr lang="es-ES_tradnl" altLang="es-ES_tradnl" smtClean="0">
                <a:solidFill>
                  <a:srgbClr val="000000"/>
                </a:solidFill>
              </a:rPr>
              <a:pPr/>
              <a:t>‹Nº›</a:t>
            </a:fld>
            <a:endParaRPr lang="es-ES_tradnl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99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 altLang="es-ES_tradnl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altLang="es-ES_tradnl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75A32-660A-7E40-AA92-D6D3E815A89A}" type="slidenum">
              <a:rPr lang="es-ES_tradnl" altLang="es-ES_tradnl" smtClean="0">
                <a:solidFill>
                  <a:srgbClr val="000000"/>
                </a:solidFill>
              </a:rPr>
              <a:pPr/>
              <a:t>‹Nº›</a:t>
            </a:fld>
            <a:endParaRPr lang="es-ES_tradnl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34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 altLang="es-ES_tradnl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altLang="es-ES_tradnl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A30AF-14B0-FD48-A6F9-41108FCF69BE}" type="slidenum">
              <a:rPr lang="es-ES_tradnl" altLang="es-ES_tradnl" smtClean="0">
                <a:solidFill>
                  <a:srgbClr val="000000"/>
                </a:solidFill>
              </a:rPr>
              <a:pPr/>
              <a:t>‹Nº›</a:t>
            </a:fld>
            <a:endParaRPr lang="es-ES_tradnl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12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 altLang="es-ES_tradn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altLang="es-ES_tradnl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E201-998A-CB4A-883E-C2B349AF8991}" type="slidenum">
              <a:rPr lang="es-ES_tradnl" altLang="es-ES_tradnl" smtClean="0">
                <a:solidFill>
                  <a:srgbClr val="000000"/>
                </a:solidFill>
              </a:rPr>
              <a:pPr/>
              <a:t>‹Nº›</a:t>
            </a:fld>
            <a:endParaRPr lang="es-ES_tradnl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103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 altLang="es-ES_trad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altLang="es-ES_trad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C3793-6204-A543-991E-43307554C128}" type="slidenum">
              <a:rPr lang="es-ES_tradnl" altLang="es-ES_tradnl" smtClean="0">
                <a:solidFill>
                  <a:srgbClr val="000000"/>
                </a:solidFill>
              </a:rPr>
              <a:pPr/>
              <a:t>‹Nº›</a:t>
            </a:fld>
            <a:endParaRPr lang="es-ES_tradnl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5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2963142-120A-43A4-AEC6-A64BC246A5F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2123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 altLang="es-ES_tradnl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altLang="es-ES_tradnl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5FF30-B6E8-2246-AE06-77BC08033456}" type="slidenum">
              <a:rPr lang="es-ES_tradnl" altLang="es-ES_tradnl" smtClean="0">
                <a:solidFill>
                  <a:srgbClr val="000000"/>
                </a:solidFill>
              </a:rPr>
              <a:pPr/>
              <a:t>‹Nº›</a:t>
            </a:fld>
            <a:endParaRPr lang="es-ES_tradnl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205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 altLang="es-ES_trad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altLang="es-ES_trad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07F01-A2DA-F948-8907-B4BD099A126F}" type="slidenum">
              <a:rPr lang="es-ES_tradnl" altLang="es-ES_tradnl" smtClean="0">
                <a:solidFill>
                  <a:srgbClr val="000000"/>
                </a:solidFill>
              </a:rPr>
              <a:pPr/>
              <a:t>‹Nº›</a:t>
            </a:fld>
            <a:endParaRPr lang="es-ES_tradnl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823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 altLang="es-ES_tradn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altLang="es-ES_tradn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E252-AF38-F648-B2FF-358E3E9BEA04}" type="slidenum">
              <a:rPr lang="es-ES_tradnl" altLang="es-ES_tradnl" smtClean="0">
                <a:solidFill>
                  <a:srgbClr val="000000"/>
                </a:solidFill>
              </a:rPr>
              <a:pPr/>
              <a:t>‹Nº›</a:t>
            </a:fld>
            <a:endParaRPr lang="es-ES_tradnl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018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22256-5629-004B-96A8-EE76BE3FA1F8}" type="datetime1">
              <a:rPr lang="es-MX" smtClean="0"/>
              <a:t>04/04/24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955870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460818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453605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D7709-698D-405B-B3FB-39903AF5D6AE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04/04/24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13EBF-C6DF-4711-B6B1-BD607980F379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3082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D7709-698D-405B-B3FB-39903AF5D6AE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04/04/24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13EBF-C6DF-4711-B6B1-BD607980F379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796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D7709-698D-405B-B3FB-39903AF5D6AE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04/04/24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13EBF-C6DF-4711-B6B1-BD607980F379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0074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D7709-698D-405B-B3FB-39903AF5D6AE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04/04/24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13EBF-C6DF-4711-B6B1-BD607980F379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6080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D7709-698D-405B-B3FB-39903AF5D6AE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04/04/24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13EBF-C6DF-4711-B6B1-BD607980F379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7772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D7709-698D-405B-B3FB-39903AF5D6AE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04/04/24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13EBF-C6DF-4711-B6B1-BD607980F379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134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5CA3748-E8E3-49F5-B600-963C856FEA0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0581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D7709-698D-405B-B3FB-39903AF5D6AE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04/04/24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13EBF-C6DF-4711-B6B1-BD607980F379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867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D7709-698D-405B-B3FB-39903AF5D6AE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04/04/24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13EBF-C6DF-4711-B6B1-BD607980F379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463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D7709-698D-405B-B3FB-39903AF5D6AE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04/04/24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13EBF-C6DF-4711-B6B1-BD607980F379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7218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D7709-698D-405B-B3FB-39903AF5D6AE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04/04/24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13EBF-C6DF-4711-B6B1-BD607980F379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4552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D7709-698D-405B-B3FB-39903AF5D6AE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04/04/24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13EBF-C6DF-4711-B6B1-BD607980F379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0949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F22256-5629-004B-96A8-EE76BE3FA1F8}" type="datetime1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04/04/24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9739B-ACC7-1A4E-906B-A9546BA1AB7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955870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460818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075585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E81AF2F-2237-4ED3-A3EB-8178622533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342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E64D077-C371-4A3F-B6B6-8CCC738929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8178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D9EA6DA-8FCB-427A-AED1-C039D9C69A2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8224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16A3A22-54B4-4FEC-8CD5-80EFEAB40A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493826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2C8C46-324D-480A-9C94-F667262AC7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785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92DA46A-4561-481E-84EA-695E9044B2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3155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92BF116-5014-4844-A8EA-D888A0345701}" type="datetimeFigureOut">
              <a:rPr lang="es-MX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04/04/24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9D049E-ABA2-4515-8895-B1B3FCC98DFD}" type="slidenum">
              <a:rPr lang="es-MX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13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9" r:id="rId1"/>
    <p:sldLayoutId id="2147484700" r:id="rId2"/>
    <p:sldLayoutId id="2147484701" r:id="rId3"/>
    <p:sldLayoutId id="2147484702" r:id="rId4"/>
    <p:sldLayoutId id="2147484703" r:id="rId5"/>
    <p:sldLayoutId id="2147484704" r:id="rId6"/>
    <p:sldLayoutId id="2147484705" r:id="rId7"/>
    <p:sldLayoutId id="2147484706" r:id="rId8"/>
    <p:sldLayoutId id="2147484707" r:id="rId9"/>
    <p:sldLayoutId id="2147484708" r:id="rId10"/>
    <p:sldLayoutId id="2147484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92BF116-5014-4844-A8EA-D888A0345701}" type="datetimeFigureOut">
              <a:rPr lang="es-MX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04/04/24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9D049E-ABA2-4515-8895-B1B3FCC98DFD}" type="slidenum">
              <a:rPr lang="es-MX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82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1" r:id="rId1"/>
    <p:sldLayoutId id="2147484712" r:id="rId2"/>
    <p:sldLayoutId id="2147484713" r:id="rId3"/>
    <p:sldLayoutId id="2147484714" r:id="rId4"/>
    <p:sldLayoutId id="2147484715" r:id="rId5"/>
    <p:sldLayoutId id="2147484716" r:id="rId6"/>
    <p:sldLayoutId id="2147484717" r:id="rId7"/>
    <p:sldLayoutId id="2147484718" r:id="rId8"/>
    <p:sldLayoutId id="2147484719" r:id="rId9"/>
    <p:sldLayoutId id="2147484720" r:id="rId10"/>
    <p:sldLayoutId id="2147484721" r:id="rId11"/>
    <p:sldLayoutId id="21474847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DD7709-698D-405B-B3FB-39903AF5D6AE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04/04/24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13EBF-C6DF-4711-B6B1-BD607980F379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26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3" r:id="rId1"/>
    <p:sldLayoutId id="2147484724" r:id="rId2"/>
    <p:sldLayoutId id="2147484725" r:id="rId3"/>
    <p:sldLayoutId id="2147484726" r:id="rId4"/>
    <p:sldLayoutId id="2147484727" r:id="rId5"/>
    <p:sldLayoutId id="2147484728" r:id="rId6"/>
    <p:sldLayoutId id="2147484729" r:id="rId7"/>
    <p:sldLayoutId id="2147484730" r:id="rId8"/>
    <p:sldLayoutId id="2147484731" r:id="rId9"/>
    <p:sldLayoutId id="2147484732" r:id="rId10"/>
    <p:sldLayoutId id="2147484733" r:id="rId11"/>
    <p:sldLayoutId id="214748473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30D3714B-2BF1-408C-8F24-4436CFBA90C7}"/>
              </a:ext>
            </a:extLst>
          </p:cNvPr>
          <p:cNvCxnSpPr/>
          <p:nvPr/>
        </p:nvCxnSpPr>
        <p:spPr>
          <a:xfrm>
            <a:off x="3733976" y="3298004"/>
            <a:ext cx="4724050" cy="0"/>
          </a:xfrm>
          <a:prstGeom prst="line">
            <a:avLst/>
          </a:prstGeom>
          <a:ln w="38100">
            <a:solidFill>
              <a:srgbClr val="6E15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6D71E830-483B-0E4D-858C-7DCA12633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261" y="4966255"/>
            <a:ext cx="0" cy="0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D03FCA3F-19D4-4363-AC22-DDBA7E06550B}"/>
              </a:ext>
            </a:extLst>
          </p:cNvPr>
          <p:cNvSpPr/>
          <p:nvPr/>
        </p:nvSpPr>
        <p:spPr>
          <a:xfrm>
            <a:off x="1458410" y="2792798"/>
            <a:ext cx="9682308" cy="304552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6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tserrat" pitchFamily="2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DR. MIGUEL CHÁVEZ DAGOSTINO, INVESTIGADOR ASTROFÍSICA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77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600" b="1" dirty="0">
                <a:solidFill>
                  <a:schemeClr val="bg1"/>
                </a:solidFill>
                <a:latin typeface="Montserrat" pitchFamily="2" charset="77"/>
              </a:rPr>
              <a:t>INSTITUTO NACIONAL </a:t>
            </a:r>
            <a:r>
              <a:rPr lang="es-ES" sz="1600" b="1" dirty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NACIONAL DE ASTROFÍSICA, ÓPTICA Y ELECTRÓNICA (INAOE)</a:t>
            </a:r>
            <a:r>
              <a:rPr lang="es-MX" sz="1600" b="1" dirty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, CENTRO PÚBLICO DEL CONSEJO NACIONAL DE HUMANIDADES, CIENCIAS Y TECNOLOGÍAS (CONAHCYT)</a:t>
            </a:r>
            <a:endParaRPr lang="es-MX" sz="1600" b="1" dirty="0">
              <a:solidFill>
                <a:schemeClr val="bg1"/>
              </a:solidFill>
              <a:latin typeface="Montserrat" pitchFamily="2" charset="77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77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77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altLang="es-MX" sz="1600" b="1" dirty="0">
                <a:solidFill>
                  <a:schemeClr val="bg1"/>
                </a:solidFill>
                <a:latin typeface="Montserrat" pitchFamily="2" charset="77"/>
              </a:rPr>
              <a:t>CIUDAD DE MÉXICO, 5 DE ABRIL DEL 2024 </a:t>
            </a:r>
            <a:endParaRPr lang="es-MX" sz="1600" dirty="0">
              <a:solidFill>
                <a:schemeClr val="bg1"/>
              </a:solidFill>
              <a:latin typeface="Montserrat" pitchFamily="2" charset="77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MX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77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MX" sz="16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tserrat" pitchFamily="2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MX" sz="1600" b="1" i="0" u="none" strike="noStrike" kern="1200" cap="none" spc="0" baseline="0" dirty="0">
              <a:solidFill>
                <a:schemeClr val="bg1"/>
              </a:solidFill>
              <a:uFillTx/>
              <a:latin typeface="Montserrat" pitchFamily="2" charset="77"/>
            </a:endParaRPr>
          </a:p>
        </p:txBody>
      </p:sp>
      <p:sp>
        <p:nvSpPr>
          <p:cNvPr id="10" name="CustomShape 1">
            <a:extLst>
              <a:ext uri="{FF2B5EF4-FFF2-40B4-BE49-F238E27FC236}">
                <a16:creationId xmlns:a16="http://schemas.microsoft.com/office/drawing/2014/main" id="{EB935941-4EC3-49F2-BE64-B7C559201149}"/>
              </a:ext>
            </a:extLst>
          </p:cNvPr>
          <p:cNvSpPr/>
          <p:nvPr/>
        </p:nvSpPr>
        <p:spPr>
          <a:xfrm>
            <a:off x="6609918" y="1075824"/>
            <a:ext cx="5328651" cy="304219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1" compatLnSpc="1">
            <a:noAutofit/>
          </a:bodyPr>
          <a:lstStyle/>
          <a:p>
            <a:pPr algn="ctr"/>
            <a:endParaRPr lang="en-US" sz="3200" b="1" spc="-1" dirty="0">
              <a:solidFill>
                <a:srgbClr val="691C32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264AAF0-8D54-C846-BDFB-D8C6377DD174}"/>
              </a:ext>
            </a:extLst>
          </p:cNvPr>
          <p:cNvSpPr/>
          <p:nvPr/>
        </p:nvSpPr>
        <p:spPr>
          <a:xfrm>
            <a:off x="1639491" y="1353524"/>
            <a:ext cx="89130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4800" b="1" dirty="0">
                <a:solidFill>
                  <a:srgbClr val="CCB48E"/>
                </a:solidFill>
                <a:latin typeface="Montserrat" pitchFamily="2" charset="77"/>
              </a:rPr>
              <a:t>EL GRAN ECLIPSE DEL 2024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D2BD48B-329C-3C4D-81AC-3F07E559B1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976" y="5428496"/>
            <a:ext cx="8204593" cy="97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01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0705571-22FD-4C76-99A9-651E37C22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1"/>
          <a:stretch/>
        </p:blipFill>
        <p:spPr>
          <a:xfrm>
            <a:off x="4655842" y="991152"/>
            <a:ext cx="7613159" cy="718531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253F8BF-4F66-470F-ABBA-2E3BD357FAA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400000">
            <a:off x="16154" y="-55880"/>
            <a:ext cx="4623534" cy="4655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381695C-78BF-7D46-9D59-E03E449BDF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8927" y="137347"/>
            <a:ext cx="4558875" cy="6182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DE5FE68-CC0A-A344-AFCB-95C09C0F45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5137"/>
            <a:ext cx="1452282" cy="96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9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A355D26-4C20-4DEF-AE55-D712CE563F5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-412944"/>
            <a:ext cx="12192000" cy="7270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1">
            <a:extLst>
              <a:ext uri="{FF2B5EF4-FFF2-40B4-BE49-F238E27FC236}">
                <a16:creationId xmlns:a16="http://schemas.microsoft.com/office/drawing/2014/main" id="{91896864-01C4-4706-A157-0A9B4EDBAB2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20137" y="4613701"/>
            <a:ext cx="5976414" cy="151902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FF43911-31C9-4B7F-9DE2-D2FA9CE463CF}"/>
              </a:ext>
            </a:extLst>
          </p:cNvPr>
          <p:cNvSpPr txBox="1"/>
          <p:nvPr/>
        </p:nvSpPr>
        <p:spPr>
          <a:xfrm>
            <a:off x="120136" y="6021288"/>
            <a:ext cx="5759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FOBOS:  11 KM DE DIÁMETRO A 6000 KM DE LA  SUPERFICIE MARCIANA</a:t>
            </a:r>
          </a:p>
        </p:txBody>
      </p:sp>
    </p:spTree>
    <p:extLst>
      <p:ext uri="{BB962C8B-B14F-4D97-AF65-F5344CB8AC3E}">
        <p14:creationId xmlns:p14="http://schemas.microsoft.com/office/powerpoint/2010/main" val="2964517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F535B25-6061-4052-9FAF-EC0118613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3" y="59930"/>
            <a:ext cx="12932439" cy="682545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7B184EF-8771-4B2D-8B60-FA5BEE688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4293096"/>
            <a:ext cx="2266473" cy="227251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CF9A5BF-2611-F543-B78B-1E3162FC353A}"/>
              </a:ext>
            </a:extLst>
          </p:cNvPr>
          <p:cNvSpPr/>
          <p:nvPr/>
        </p:nvSpPr>
        <p:spPr>
          <a:xfrm>
            <a:off x="1822848" y="59930"/>
            <a:ext cx="10681864" cy="440738"/>
          </a:xfrm>
          <a:prstGeom prst="rect">
            <a:avLst/>
          </a:prstGeom>
          <a:solidFill>
            <a:srgbClr val="691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latin typeface="Montserrat" pitchFamily="2" charset="77"/>
              </a:rPr>
              <a:t>TRAYECTORIA DEL ECLIPSE SOLAR TOTAL 30 DE MARZO DE 2052</a:t>
            </a:r>
          </a:p>
        </p:txBody>
      </p:sp>
    </p:spTree>
    <p:extLst>
      <p:ext uri="{BB962C8B-B14F-4D97-AF65-F5344CB8AC3E}">
        <p14:creationId xmlns:p14="http://schemas.microsoft.com/office/powerpoint/2010/main" val="1381750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>
            <a:extLst>
              <a:ext uri="{FF2B5EF4-FFF2-40B4-BE49-F238E27FC236}">
                <a16:creationId xmlns:a16="http://schemas.microsoft.com/office/drawing/2014/main" id="{8D465D8A-44B1-AB4D-AA4D-2069A3C38743}"/>
              </a:ext>
            </a:extLst>
          </p:cNvPr>
          <p:cNvGrpSpPr/>
          <p:nvPr/>
        </p:nvGrpSpPr>
        <p:grpSpPr>
          <a:xfrm>
            <a:off x="0" y="-9560"/>
            <a:ext cx="12192000" cy="7110968"/>
            <a:chOff x="0" y="-9560"/>
            <a:chExt cx="12192000" cy="7110968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9AE152EB-0C5B-44D0-942D-B67A4837C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" r="2278" b="-414"/>
            <a:stretch/>
          </p:blipFill>
          <p:spPr>
            <a:xfrm>
              <a:off x="0" y="687967"/>
              <a:ext cx="12192000" cy="6413441"/>
            </a:xfrm>
            <a:prstGeom prst="rect">
              <a:avLst/>
            </a:prstGeom>
          </p:spPr>
        </p:pic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266A5EB-88F4-5E4E-BACA-70264E3A4CC2}"/>
                </a:ext>
              </a:extLst>
            </p:cNvPr>
            <p:cNvSpPr/>
            <p:nvPr/>
          </p:nvSpPr>
          <p:spPr>
            <a:xfrm rot="1505777">
              <a:off x="9186824" y="1474649"/>
              <a:ext cx="2232248" cy="338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400" b="1" dirty="0">
                  <a:solidFill>
                    <a:schemeClr val="tx1"/>
                  </a:solidFill>
                  <a:latin typeface="Montserrat" pitchFamily="2" charset="77"/>
                </a:rPr>
                <a:t>2021 A 2030</a:t>
              </a:r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EED85463-E2CC-744F-AEB0-DF1EBB5C36C9}"/>
                </a:ext>
              </a:extLst>
            </p:cNvPr>
            <p:cNvSpPr/>
            <p:nvPr/>
          </p:nvSpPr>
          <p:spPr>
            <a:xfrm rot="20778096">
              <a:off x="2406982" y="567479"/>
              <a:ext cx="1926876" cy="699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 dirty="0">
                <a:solidFill>
                  <a:schemeClr val="tx1"/>
                </a:solidFill>
                <a:latin typeface="Montserrat" pitchFamily="2" charset="77"/>
              </a:endParaRP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5B5B886-9E7C-3544-AA8A-C06F08D49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98927" y="137347"/>
              <a:ext cx="4558875" cy="618292"/>
            </a:xfrm>
            <a:prstGeom prst="rect">
              <a:avLst/>
            </a:prstGeom>
          </p:spPr>
        </p:pic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0198F2BF-406F-E540-BCCB-0B4650322976}"/>
                </a:ext>
              </a:extLst>
            </p:cNvPr>
            <p:cNvSpPr/>
            <p:nvPr/>
          </p:nvSpPr>
          <p:spPr>
            <a:xfrm>
              <a:off x="0" y="-9560"/>
              <a:ext cx="7129504" cy="959841"/>
            </a:xfrm>
            <a:prstGeom prst="rect">
              <a:avLst/>
            </a:prstGeom>
            <a:solidFill>
              <a:srgbClr val="6E15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F9A4F73C-B857-9D48-B448-7F681851C181}"/>
                </a:ext>
              </a:extLst>
            </p:cNvPr>
            <p:cNvSpPr/>
            <p:nvPr/>
          </p:nvSpPr>
          <p:spPr>
            <a:xfrm>
              <a:off x="180376" y="54861"/>
              <a:ext cx="67687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2400" b="1" dirty="0">
                  <a:solidFill>
                    <a:schemeClr val="bg1"/>
                  </a:solidFill>
                  <a:latin typeface="Montserrat" pitchFamily="2" charset="77"/>
                </a:rPr>
                <a:t>ECLIPSES SOLARES </a:t>
              </a:r>
            </a:p>
            <a:p>
              <a:pPr algn="ctr"/>
              <a:r>
                <a:rPr lang="es-MX" sz="2400" b="1" dirty="0">
                  <a:solidFill>
                    <a:schemeClr val="bg1"/>
                  </a:solidFill>
                  <a:latin typeface="Montserrat" pitchFamily="2" charset="77"/>
                </a:rPr>
                <a:t>TOTALES Y ANULARES </a:t>
              </a:r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CF3CE848-11EE-0F4E-AC2B-AA79EAD03F0E}"/>
                </a:ext>
              </a:extLst>
            </p:cNvPr>
            <p:cNvSpPr/>
            <p:nvPr/>
          </p:nvSpPr>
          <p:spPr>
            <a:xfrm rot="20029726">
              <a:off x="1316338" y="1259238"/>
              <a:ext cx="1222740" cy="4877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 dirty="0">
                <a:solidFill>
                  <a:schemeClr val="tx1"/>
                </a:solidFill>
                <a:latin typeface="Montserrat" pitchFamily="2" charset="77"/>
              </a:endParaRP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7263B67-B7DC-104E-A941-F5BE0E697747}"/>
                </a:ext>
              </a:extLst>
            </p:cNvPr>
            <p:cNvSpPr/>
            <p:nvPr/>
          </p:nvSpPr>
          <p:spPr>
            <a:xfrm rot="19464579">
              <a:off x="567044" y="1727554"/>
              <a:ext cx="1110652" cy="4877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 dirty="0">
                <a:solidFill>
                  <a:schemeClr val="tx1"/>
                </a:solidFill>
                <a:latin typeface="Montserrat" pitchFamily="2" charset="77"/>
              </a:endParaRPr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AA109E53-137D-0246-B388-A5E83CA7DFE8}"/>
                </a:ext>
              </a:extLst>
            </p:cNvPr>
            <p:cNvSpPr/>
            <p:nvPr/>
          </p:nvSpPr>
          <p:spPr>
            <a:xfrm rot="18388642">
              <a:off x="38182" y="2251516"/>
              <a:ext cx="1110652" cy="4877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 dirty="0">
                <a:solidFill>
                  <a:schemeClr val="tx1"/>
                </a:solidFill>
                <a:latin typeface="Montserrat" pitchFamily="2" charset="77"/>
              </a:endParaRP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AAAA67F2-5D31-C941-9EA4-CE28558AB5AC}"/>
                </a:ext>
              </a:extLst>
            </p:cNvPr>
            <p:cNvSpPr/>
            <p:nvPr/>
          </p:nvSpPr>
          <p:spPr>
            <a:xfrm>
              <a:off x="528861" y="5865382"/>
              <a:ext cx="1122600" cy="991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 dirty="0">
                <a:solidFill>
                  <a:schemeClr val="tx1"/>
                </a:solidFill>
                <a:latin typeface="Montserrat" pitchFamily="2" charset="77"/>
              </a:endParaRP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18A25200-6A10-7A48-9BF9-F492543B12CA}"/>
                </a:ext>
              </a:extLst>
            </p:cNvPr>
            <p:cNvSpPr/>
            <p:nvPr/>
          </p:nvSpPr>
          <p:spPr>
            <a:xfrm>
              <a:off x="1246649" y="5865382"/>
              <a:ext cx="561300" cy="215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 dirty="0">
                <a:solidFill>
                  <a:schemeClr val="tx1"/>
                </a:solidFill>
                <a:latin typeface="Montserrat" pitchFamily="2" charset="77"/>
              </a:endParaRP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8EADE5E-DDA2-4948-B070-6ACE5974A943}"/>
                </a:ext>
              </a:extLst>
            </p:cNvPr>
            <p:cNvSpPr/>
            <p:nvPr/>
          </p:nvSpPr>
          <p:spPr>
            <a:xfrm>
              <a:off x="1602134" y="6268194"/>
              <a:ext cx="561300" cy="5898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 dirty="0">
                <a:solidFill>
                  <a:schemeClr val="tx1"/>
                </a:solidFill>
                <a:latin typeface="Montserrat" pitchFamily="2" charset="77"/>
              </a:endParaRPr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D48FC66F-9E4A-5B42-A761-D2B0B56223A2}"/>
                </a:ext>
              </a:extLst>
            </p:cNvPr>
            <p:cNvSpPr/>
            <p:nvPr/>
          </p:nvSpPr>
          <p:spPr>
            <a:xfrm>
              <a:off x="9840416" y="6165841"/>
              <a:ext cx="2351584" cy="5898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 dirty="0">
                <a:solidFill>
                  <a:schemeClr val="tx1"/>
                </a:solidFill>
                <a:latin typeface="Montserrat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4262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AutoShape 2" descr="https://www.inaoep.mx/webmail/?_task=mail&amp;_mbox=Sent&amp;_uid=14242&amp;_part=3&amp;_action=get&amp;_extwin=1&amp;_framed=1&amp;_mimewarning=1&amp;_embed=1"/>
          <p:cNvSpPr>
            <a:spLocks noChangeAspect="1" noChangeArrowheads="1"/>
          </p:cNvSpPr>
          <p:nvPr/>
        </p:nvSpPr>
        <p:spPr bwMode="auto">
          <a:xfrm>
            <a:off x="1679575" y="-2468563"/>
            <a:ext cx="7791450" cy="5153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049" name="Picture 1" descr="C:\Users\MIGUEL~1\AppData\Local\Temp\opo1207a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5158"/>
            <a:ext cx="12185802" cy="8054054"/>
          </a:xfrm>
          <a:prstGeom prst="rect">
            <a:avLst/>
          </a:prstGeom>
          <a:noFill/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46F8C64-31AE-1949-97FB-26B2E2EA7719}"/>
              </a:ext>
            </a:extLst>
          </p:cNvPr>
          <p:cNvSpPr/>
          <p:nvPr/>
        </p:nvSpPr>
        <p:spPr>
          <a:xfrm>
            <a:off x="0" y="-9560"/>
            <a:ext cx="7129504" cy="959841"/>
          </a:xfrm>
          <a:prstGeom prst="rect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07E9D61-2951-E242-85F6-9AABAC5261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8927" y="137347"/>
            <a:ext cx="4558875" cy="61829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E9A4881-3A12-2243-9B3E-AE7EFE400A88}"/>
              </a:ext>
            </a:extLst>
          </p:cNvPr>
          <p:cNvSpPr txBox="1"/>
          <p:nvPr/>
        </p:nvSpPr>
        <p:spPr>
          <a:xfrm>
            <a:off x="551384" y="104161"/>
            <a:ext cx="5748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100,000,000,000,000,000,000,000 ESTRELLAS EN EL UNIVERSO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AutoShape 2" descr="https://www.inaoep.mx/webmail/?_task=mail&amp;_mbox=Sent&amp;_uid=14242&amp;_part=3&amp;_action=get&amp;_extwin=1&amp;_framed=1&amp;_mimewarning=1&amp;_embed=1"/>
          <p:cNvSpPr>
            <a:spLocks noChangeAspect="1" noChangeArrowheads="1"/>
          </p:cNvSpPr>
          <p:nvPr/>
        </p:nvSpPr>
        <p:spPr bwMode="auto">
          <a:xfrm>
            <a:off x="1679575" y="-2468563"/>
            <a:ext cx="7791450" cy="5153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B7B5B4-3FFB-4F4B-B77D-C8EF64BA8B51}"/>
              </a:ext>
            </a:extLst>
          </p:cNvPr>
          <p:cNvSpPr txBox="1"/>
          <p:nvPr/>
        </p:nvSpPr>
        <p:spPr>
          <a:xfrm>
            <a:off x="4815109" y="1050496"/>
            <a:ext cx="57487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bg1"/>
                </a:solidFill>
                <a:latin typeface="Montserrat" panose="00000500000000000000" pitchFamily="2" charset="0"/>
              </a:rPr>
              <a:t>100,000,000,000,000,000,000,000 ESTRELLAS EN EL UNIVERSO!</a:t>
            </a:r>
          </a:p>
        </p:txBody>
      </p:sp>
      <p:sp>
        <p:nvSpPr>
          <p:cNvPr id="2" name="Rectángulo 1"/>
          <p:cNvSpPr/>
          <p:nvPr/>
        </p:nvSpPr>
        <p:spPr>
          <a:xfrm>
            <a:off x="-167974" y="950281"/>
            <a:ext cx="12528670" cy="5907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Picture 2" descr="Exomoon Kepler-1625b-i orbiting its planet (artist’s impression)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0523" y="968624"/>
            <a:ext cx="9811675" cy="5889376"/>
          </a:xfrm>
          <a:prstGeom prst="rect">
            <a:avLst/>
          </a:prstGeom>
          <a:noFill/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2D870627-AE24-9E40-AC95-44A59846EC98}"/>
              </a:ext>
            </a:extLst>
          </p:cNvPr>
          <p:cNvSpPr/>
          <p:nvPr/>
        </p:nvSpPr>
        <p:spPr>
          <a:xfrm>
            <a:off x="0" y="-9560"/>
            <a:ext cx="7129504" cy="959841"/>
          </a:xfrm>
          <a:prstGeom prst="rect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E829FD7-E4CD-FE40-B3D2-3428817228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8927" y="137347"/>
            <a:ext cx="4558875" cy="618292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43EEE292-002A-7E45-A000-92BB90670003}"/>
              </a:ext>
            </a:extLst>
          </p:cNvPr>
          <p:cNvSpPr/>
          <p:nvPr/>
        </p:nvSpPr>
        <p:spPr>
          <a:xfrm>
            <a:off x="1127448" y="120197"/>
            <a:ext cx="42066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VERSIÓN ARTÍSTICA DEL 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SISTEMA  KEPLER-1625</a:t>
            </a:r>
            <a:endParaRPr lang="es-MX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525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6D71E830-483B-0E4D-858C-7DCA12633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261" y="4966255"/>
            <a:ext cx="0" cy="0"/>
          </a:xfrm>
          <a:prstGeom prst="rect">
            <a:avLst/>
          </a:prstGeom>
        </p:spPr>
      </p:pic>
      <p:sp>
        <p:nvSpPr>
          <p:cNvPr id="5" name="CustomShape 1">
            <a:extLst>
              <a:ext uri="{FF2B5EF4-FFF2-40B4-BE49-F238E27FC236}">
                <a16:creationId xmlns:a16="http://schemas.microsoft.com/office/drawing/2014/main" id="{D0ADD7B1-86AB-4E35-B6DD-CF028D7C9095}"/>
              </a:ext>
            </a:extLst>
          </p:cNvPr>
          <p:cNvSpPr/>
          <p:nvPr/>
        </p:nvSpPr>
        <p:spPr>
          <a:xfrm>
            <a:off x="2177775" y="2636912"/>
            <a:ext cx="7836449" cy="1516942"/>
          </a:xfrm>
          <a:prstGeom prst="rect">
            <a:avLst/>
          </a:prstGeom>
          <a:noFill/>
          <a:ln cap="flat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0004" tIns="44997" rIns="90004" bIns="44997" anchor="t" anchorCtr="1" compatLnSpc="1">
            <a:noAutofit/>
          </a:bodyPr>
          <a:lstStyle/>
          <a:p>
            <a:pPr algn="ctr"/>
            <a:r>
              <a:rPr lang="es-MX" sz="3200" b="1" dirty="0">
                <a:solidFill>
                  <a:srgbClr val="DEC9A2"/>
                </a:solidFill>
                <a:latin typeface="Montserrat" pitchFamily="2" charset="77"/>
              </a:rPr>
              <a:t>GRACIAS </a:t>
            </a:r>
            <a:endParaRPr lang="en-US" sz="3600" b="1" spc="-1" dirty="0">
              <a:solidFill>
                <a:srgbClr val="DEC9A2"/>
              </a:solidFill>
              <a:latin typeface="Montserrat" pitchFamily="2" charset="77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DB585F5-F2D3-E947-B870-76FA2E328A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976" y="5428496"/>
            <a:ext cx="8204593" cy="97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28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6AF5824-238C-407F-9A62-3BBD6D95605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32222" y="1116269"/>
            <a:ext cx="4673331" cy="262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0224F19-6CC5-465B-A80E-33A4FA131FA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611816" y="3284984"/>
            <a:ext cx="6570238" cy="410984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CB173C3D-E855-4F05-BEAE-BDD97EA25D91}"/>
              </a:ext>
            </a:extLst>
          </p:cNvPr>
          <p:cNvSpPr/>
          <p:nvPr/>
        </p:nvSpPr>
        <p:spPr>
          <a:xfrm>
            <a:off x="3744550" y="5511167"/>
            <a:ext cx="1327757" cy="44084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8" tIns="40819" rIns="81638" bIns="40819" anchor="t" anchorCtr="0" compatLnSpc="1">
            <a:noAutofit/>
          </a:bodyPr>
          <a:lstStyle/>
          <a:p>
            <a:pPr defTabSz="829452" hangingPunct="0">
              <a:lnSpc>
                <a:spcPct val="93000"/>
              </a:lnSpc>
              <a:spcBef>
                <a:spcPts val="1088"/>
              </a:spcBef>
              <a:spcAft>
                <a:spcPts val="905"/>
              </a:spcAft>
              <a:tabLst>
                <a:tab pos="0" algn="l"/>
                <a:tab pos="405908" algn="l"/>
                <a:tab pos="813450" algn="l"/>
                <a:tab pos="1220993" algn="l"/>
                <a:tab pos="1628535" algn="l"/>
                <a:tab pos="2036077" algn="l"/>
                <a:tab pos="2443619" algn="l"/>
                <a:tab pos="2851160" algn="l"/>
                <a:tab pos="3258702" algn="l"/>
                <a:tab pos="3666243" algn="l"/>
                <a:tab pos="4073786" algn="l"/>
                <a:tab pos="4481328" algn="l"/>
                <a:tab pos="4888870" algn="l"/>
                <a:tab pos="5296085" algn="l"/>
                <a:tab pos="5703626" algn="l"/>
                <a:tab pos="6111169" algn="l"/>
                <a:tab pos="6518710" algn="l"/>
                <a:tab pos="6926253" algn="l"/>
                <a:tab pos="7333794" algn="l"/>
                <a:tab pos="7741337" algn="l"/>
                <a:tab pos="8148878" algn="l"/>
                <a:tab pos="8150511" algn="l"/>
                <a:tab pos="8557727" algn="l"/>
                <a:tab pos="8965268" algn="l"/>
                <a:tab pos="9372810" algn="l"/>
                <a:tab pos="9780352" algn="l"/>
              </a:tabLst>
            </a:pPr>
            <a:r>
              <a:rPr lang="es-ES" sz="1270" b="1">
                <a:solidFill>
                  <a:srgbClr val="FFFFFF"/>
                </a:solidFill>
                <a:latin typeface="Arial" pitchFamily="18"/>
                <a:ea typeface="Noto Sans CJK SC" pitchFamily="2"/>
                <a:cs typeface="Noto Sans CJK SC" pitchFamily="2"/>
              </a:rPr>
              <a:t>Abril 8, 2024</a:t>
            </a:r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175E066-C910-4ABB-A204-56AD2CDBD9C3}"/>
              </a:ext>
            </a:extLst>
          </p:cNvPr>
          <p:cNvSpPr/>
          <p:nvPr/>
        </p:nvSpPr>
        <p:spPr>
          <a:xfrm>
            <a:off x="8930178" y="1116269"/>
            <a:ext cx="3261822" cy="41228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91C32"/>
          </a:solidFill>
          <a:ln>
            <a:noFill/>
            <a:prstDash val="solid"/>
          </a:ln>
        </p:spPr>
        <p:txBody>
          <a:bodyPr vert="horz" wrap="square" lIns="81638" tIns="40819" rIns="81638" bIns="40819" anchor="t" anchorCtr="0" compatLnSpc="1">
            <a:noAutofit/>
          </a:bodyPr>
          <a:lstStyle/>
          <a:p>
            <a:pPr defTabSz="829452" hangingPunct="0">
              <a:lnSpc>
                <a:spcPct val="93000"/>
              </a:lnSpc>
              <a:spcBef>
                <a:spcPts val="1088"/>
              </a:spcBef>
              <a:spcAft>
                <a:spcPts val="905"/>
              </a:spcAft>
              <a:tabLst>
                <a:tab pos="0" algn="l"/>
                <a:tab pos="405908" algn="l"/>
                <a:tab pos="813450" algn="l"/>
                <a:tab pos="1220993" algn="l"/>
                <a:tab pos="1628535" algn="l"/>
                <a:tab pos="2036077" algn="l"/>
                <a:tab pos="2443619" algn="l"/>
                <a:tab pos="2851160" algn="l"/>
                <a:tab pos="3258702" algn="l"/>
                <a:tab pos="3666243" algn="l"/>
                <a:tab pos="4073786" algn="l"/>
                <a:tab pos="4481328" algn="l"/>
                <a:tab pos="4888870" algn="l"/>
                <a:tab pos="5296085" algn="l"/>
                <a:tab pos="5703626" algn="l"/>
                <a:tab pos="6111169" algn="l"/>
                <a:tab pos="6518710" algn="l"/>
                <a:tab pos="6926253" algn="l"/>
                <a:tab pos="7333794" algn="l"/>
                <a:tab pos="7741337" algn="l"/>
                <a:tab pos="8148878" algn="l"/>
                <a:tab pos="8150511" algn="l"/>
                <a:tab pos="8557727" algn="l"/>
                <a:tab pos="8965268" algn="l"/>
                <a:tab pos="9372810" algn="l"/>
                <a:tab pos="9780352" algn="l"/>
              </a:tabLst>
            </a:pPr>
            <a:r>
              <a:rPr lang="es-ES" b="1" dirty="0">
                <a:solidFill>
                  <a:schemeClr val="bg1"/>
                </a:solidFill>
                <a:latin typeface="Montserrat" pitchFamily="2" charset="77"/>
                <a:ea typeface="Noto Sans CJK SC" pitchFamily="2"/>
                <a:cs typeface="Noto Sans CJK SC" pitchFamily="2"/>
              </a:rPr>
              <a:t>14 DE OCTUBRE DE 2023</a:t>
            </a:r>
          </a:p>
        </p:txBody>
      </p:sp>
      <p:pic>
        <p:nvPicPr>
          <p:cNvPr id="10" name="Picture 1" descr="F:\miguel-windows\My Documents\My Pictures\LUNA1.JPG">
            <a:extLst>
              <a:ext uri="{FF2B5EF4-FFF2-40B4-BE49-F238E27FC236}">
                <a16:creationId xmlns:a16="http://schemas.microsoft.com/office/drawing/2014/main" id="{862508D9-5173-EB46-8770-3057716DA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8440" t="-651" r="18802" b="651"/>
          <a:stretch/>
        </p:blipFill>
        <p:spPr bwMode="auto">
          <a:xfrm>
            <a:off x="-1" y="1056012"/>
            <a:ext cx="5611817" cy="5961216"/>
          </a:xfrm>
          <a:prstGeom prst="rect">
            <a:avLst/>
          </a:prstGeom>
          <a:noFill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9293221-EA2F-4C4B-9F2B-1B890256D9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17815"/>
            <a:ext cx="1108110" cy="1498164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9CB19C45-5962-2B46-A419-50F410036471}"/>
              </a:ext>
            </a:extLst>
          </p:cNvPr>
          <p:cNvSpPr/>
          <p:nvPr/>
        </p:nvSpPr>
        <p:spPr>
          <a:xfrm>
            <a:off x="-4" y="0"/>
            <a:ext cx="5611821" cy="1089212"/>
          </a:xfrm>
          <a:prstGeom prst="rect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7EB708C-020E-074D-A082-1934597DC17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9105" y="220952"/>
            <a:ext cx="5967240" cy="71207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EAFC5F4-383A-3F44-93EF-827567467FA0}"/>
              </a:ext>
            </a:extLst>
          </p:cNvPr>
          <p:cNvSpPr txBox="1"/>
          <p:nvPr/>
        </p:nvSpPr>
        <p:spPr>
          <a:xfrm>
            <a:off x="839416" y="297174"/>
            <a:ext cx="3414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chemeClr val="bg1"/>
                </a:solidFill>
                <a:latin typeface="Montserrat" pitchFamily="2" charset="77"/>
              </a:rPr>
              <a:t>ECLIPSES 2023-2024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706E1F5-6F53-C541-BBAF-631168402FE1}"/>
              </a:ext>
            </a:extLst>
          </p:cNvPr>
          <p:cNvSpPr/>
          <p:nvPr/>
        </p:nvSpPr>
        <p:spPr>
          <a:xfrm>
            <a:off x="5632222" y="3429000"/>
            <a:ext cx="6549832" cy="607620"/>
          </a:xfrm>
          <a:prstGeom prst="rect">
            <a:avLst/>
          </a:prstGeom>
          <a:solidFill>
            <a:srgbClr val="691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Montserrat" pitchFamily="2" charset="77"/>
              </a:rPr>
              <a:t>VISIBILIDAD DEL ECLIPSE SOLAR TOTAL EN MÉXICO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9E4CA447-C5B7-1648-93FE-51F9A4406BF0}"/>
              </a:ext>
            </a:extLst>
          </p:cNvPr>
          <p:cNvSpPr/>
          <p:nvPr/>
        </p:nvSpPr>
        <p:spPr>
          <a:xfrm>
            <a:off x="0" y="-9560"/>
            <a:ext cx="7129504" cy="959841"/>
          </a:xfrm>
          <a:prstGeom prst="rect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170A24F-6313-8A42-AF53-9FC0964F0F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8927" y="137347"/>
            <a:ext cx="4558875" cy="61829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970E19A-CD8D-494B-84E2-FC9881092D99}"/>
              </a:ext>
            </a:extLst>
          </p:cNvPr>
          <p:cNvSpPr txBox="1"/>
          <p:nvPr/>
        </p:nvSpPr>
        <p:spPr>
          <a:xfrm>
            <a:off x="839416" y="215660"/>
            <a:ext cx="169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chemeClr val="bg1"/>
                </a:solidFill>
                <a:latin typeface="Montserrat" pitchFamily="2" charset="77"/>
              </a:rPr>
              <a:t>ECLIPSES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BFB2A98-4B8A-4C4B-BEA9-E4162F0AAD1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07185" y="980859"/>
            <a:ext cx="8777629" cy="5853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4DF2063-8CF9-9C43-AD41-E03EBBE233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5137"/>
            <a:ext cx="1452282" cy="9627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C810730-0F0F-4F67-AB70-D925886323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8" b="14826"/>
          <a:stretch/>
        </p:blipFill>
        <p:spPr>
          <a:xfrm>
            <a:off x="-1104800" y="908720"/>
            <a:ext cx="13901495" cy="590771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E2D1503-E051-CE47-BD90-7F075A1CE303}"/>
              </a:ext>
            </a:extLst>
          </p:cNvPr>
          <p:cNvSpPr/>
          <p:nvPr/>
        </p:nvSpPr>
        <p:spPr>
          <a:xfrm>
            <a:off x="0" y="-9560"/>
            <a:ext cx="7129504" cy="959841"/>
          </a:xfrm>
          <a:prstGeom prst="rect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236E0F5-6936-E24A-9EE3-1DA5733872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8927" y="137347"/>
            <a:ext cx="4558875" cy="61829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D0033A5-ECF7-FA4F-8494-E80A6511E502}"/>
              </a:ext>
            </a:extLst>
          </p:cNvPr>
          <p:cNvSpPr txBox="1"/>
          <p:nvPr/>
        </p:nvSpPr>
        <p:spPr>
          <a:xfrm>
            <a:off x="839416" y="215660"/>
            <a:ext cx="2666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chemeClr val="bg1"/>
                </a:solidFill>
                <a:latin typeface="Montserrat" pitchFamily="2" charset="77"/>
              </a:rPr>
              <a:t>ECLIPSE SOLAR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C3CDE77-29B7-7640-A348-F6916BBBB9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09" t="90843" r="3171" b="2241"/>
          <a:stretch/>
        </p:blipFill>
        <p:spPr>
          <a:xfrm>
            <a:off x="10344472" y="6381328"/>
            <a:ext cx="1421986" cy="26992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6C152A8-2B8F-4540-A10F-5DCDFE4DAB75}"/>
              </a:ext>
            </a:extLst>
          </p:cNvPr>
          <p:cNvSpPr/>
          <p:nvPr/>
        </p:nvSpPr>
        <p:spPr>
          <a:xfrm>
            <a:off x="839416" y="2276872"/>
            <a:ext cx="1800200" cy="5040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latin typeface="Montserrat" pitchFamily="2" charset="77"/>
              </a:rPr>
              <a:t>SOL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28B89E6-3654-E24B-97E6-7E69D244FCD2}"/>
              </a:ext>
            </a:extLst>
          </p:cNvPr>
          <p:cNvSpPr/>
          <p:nvPr/>
        </p:nvSpPr>
        <p:spPr>
          <a:xfrm>
            <a:off x="6672064" y="2996952"/>
            <a:ext cx="1800200" cy="504056"/>
          </a:xfrm>
          <a:prstGeom prst="rect">
            <a:avLst/>
          </a:prstGeom>
          <a:solidFill>
            <a:srgbClr val="5F7C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latin typeface="Montserrat" pitchFamily="2" charset="77"/>
              </a:rPr>
              <a:t>LUNA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45B9C81-C331-C74C-887E-F7511B03F8E7}"/>
              </a:ext>
            </a:extLst>
          </p:cNvPr>
          <p:cNvSpPr/>
          <p:nvPr/>
        </p:nvSpPr>
        <p:spPr>
          <a:xfrm>
            <a:off x="9048328" y="2492896"/>
            <a:ext cx="1800200" cy="504056"/>
          </a:xfrm>
          <a:prstGeom prst="rect">
            <a:avLst/>
          </a:prstGeom>
          <a:solidFill>
            <a:srgbClr val="409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latin typeface="Montserrat" pitchFamily="2" charset="77"/>
              </a:rPr>
              <a:t>TIERRA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31EB78A-F00B-704A-BAE1-DEF6D50964F5}"/>
              </a:ext>
            </a:extLst>
          </p:cNvPr>
          <p:cNvSpPr/>
          <p:nvPr/>
        </p:nvSpPr>
        <p:spPr>
          <a:xfrm>
            <a:off x="6096000" y="4981763"/>
            <a:ext cx="1800200" cy="504056"/>
          </a:xfrm>
          <a:prstGeom prst="rect">
            <a:avLst/>
          </a:prstGeom>
          <a:solidFill>
            <a:srgbClr val="864A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latin typeface="Montserrat" pitchFamily="2" charset="77"/>
              </a:rPr>
              <a:t>SOMBRA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019D831-8AB2-A240-AC67-A75737C56687}"/>
              </a:ext>
            </a:extLst>
          </p:cNvPr>
          <p:cNvSpPr/>
          <p:nvPr/>
        </p:nvSpPr>
        <p:spPr>
          <a:xfrm>
            <a:off x="6312024" y="5693950"/>
            <a:ext cx="2160240" cy="504056"/>
          </a:xfrm>
          <a:prstGeom prst="rect">
            <a:avLst/>
          </a:prstGeom>
          <a:solidFill>
            <a:srgbClr val="864A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latin typeface="Montserrat" pitchFamily="2" charset="77"/>
              </a:rPr>
              <a:t>PENUMBRA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D0871A6-63F7-3142-9804-F726453470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5137"/>
            <a:ext cx="1452282" cy="96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34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1FC81B1-412C-416F-87BF-02672BAC6E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6"/>
          <a:stretch/>
        </p:blipFill>
        <p:spPr>
          <a:xfrm>
            <a:off x="28061" y="950281"/>
            <a:ext cx="12192000" cy="6007111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68D28E0F-2E19-B249-8EC3-2E84C679D1C1}"/>
              </a:ext>
            </a:extLst>
          </p:cNvPr>
          <p:cNvSpPr/>
          <p:nvPr/>
        </p:nvSpPr>
        <p:spPr>
          <a:xfrm>
            <a:off x="0" y="-9560"/>
            <a:ext cx="7129504" cy="959841"/>
          </a:xfrm>
          <a:prstGeom prst="rect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2808F6C-03EC-5649-8A4B-397B8E4965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8927" y="137347"/>
            <a:ext cx="4558875" cy="61829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51E9EBB-771E-C140-ADFC-44832F5212BF}"/>
              </a:ext>
            </a:extLst>
          </p:cNvPr>
          <p:cNvSpPr txBox="1"/>
          <p:nvPr/>
        </p:nvSpPr>
        <p:spPr>
          <a:xfrm>
            <a:off x="127421" y="116418"/>
            <a:ext cx="6874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NODOS LUNARES SON LOS LUGARES EN LOS QUE LA LUNA CRUZA EL PLANO ORBITAL TERRESTRE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C3AA655-EB36-794D-B071-60B883699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09" t="90843" r="3171" b="2241"/>
          <a:stretch/>
        </p:blipFill>
        <p:spPr>
          <a:xfrm>
            <a:off x="10344472" y="6381328"/>
            <a:ext cx="1421986" cy="26992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F188E593-6AB0-374B-B5AF-6FC2E0D7FC48}"/>
              </a:ext>
            </a:extLst>
          </p:cNvPr>
          <p:cNvSpPr/>
          <p:nvPr/>
        </p:nvSpPr>
        <p:spPr>
          <a:xfrm>
            <a:off x="4732355" y="4110503"/>
            <a:ext cx="936104" cy="5040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Montserrat" pitchFamily="2" charset="77"/>
              </a:rPr>
              <a:t>SOL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B5F3203-BA9D-F042-9DDD-868BC4BC6139}"/>
              </a:ext>
            </a:extLst>
          </p:cNvPr>
          <p:cNvSpPr/>
          <p:nvPr/>
        </p:nvSpPr>
        <p:spPr>
          <a:xfrm>
            <a:off x="7518124" y="5877272"/>
            <a:ext cx="2160240" cy="360040"/>
          </a:xfrm>
          <a:prstGeom prst="rect">
            <a:avLst/>
          </a:prstGeom>
          <a:solidFill>
            <a:srgbClr val="5F7C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Montserrat" pitchFamily="2" charset="77"/>
              </a:rPr>
              <a:t>ECLIPSE LUNAR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C44B065-4520-9142-88FC-4A2C978DB654}"/>
              </a:ext>
            </a:extLst>
          </p:cNvPr>
          <p:cNvSpPr/>
          <p:nvPr/>
        </p:nvSpPr>
        <p:spPr>
          <a:xfrm>
            <a:off x="5663952" y="2780928"/>
            <a:ext cx="2160240" cy="360040"/>
          </a:xfrm>
          <a:prstGeom prst="rect">
            <a:avLst/>
          </a:prstGeom>
          <a:solidFill>
            <a:srgbClr val="409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Montserrat" pitchFamily="2" charset="77"/>
              </a:rPr>
              <a:t>ECLIPSE SOLAR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1E1C7AE-8E40-E944-933B-2E489521FCE4}"/>
              </a:ext>
            </a:extLst>
          </p:cNvPr>
          <p:cNvSpPr/>
          <p:nvPr/>
        </p:nvSpPr>
        <p:spPr>
          <a:xfrm>
            <a:off x="4583832" y="4963908"/>
            <a:ext cx="2160240" cy="360040"/>
          </a:xfrm>
          <a:prstGeom prst="rect">
            <a:avLst/>
          </a:prstGeom>
          <a:solidFill>
            <a:srgbClr val="409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Montserrat" pitchFamily="2" charset="77"/>
              </a:rPr>
              <a:t>ECLIPSE SOLAR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2ABDBF6-3D1F-3840-B303-AED1655E80FC}"/>
              </a:ext>
            </a:extLst>
          </p:cNvPr>
          <p:cNvSpPr/>
          <p:nvPr/>
        </p:nvSpPr>
        <p:spPr>
          <a:xfrm>
            <a:off x="2401055" y="1925295"/>
            <a:ext cx="2160240" cy="360040"/>
          </a:xfrm>
          <a:prstGeom prst="rect">
            <a:avLst/>
          </a:prstGeom>
          <a:solidFill>
            <a:srgbClr val="5F7C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Montserrat" pitchFamily="2" charset="77"/>
              </a:rPr>
              <a:t>ECLIPSE LUNAR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2695FA6-02A2-3449-A503-CC831A7B8FF3}"/>
              </a:ext>
            </a:extLst>
          </p:cNvPr>
          <p:cNvSpPr/>
          <p:nvPr/>
        </p:nvSpPr>
        <p:spPr>
          <a:xfrm>
            <a:off x="5159896" y="1521685"/>
            <a:ext cx="1029714" cy="395147"/>
          </a:xfrm>
          <a:prstGeom prst="rect">
            <a:avLst/>
          </a:prstGeom>
          <a:solidFill>
            <a:srgbClr val="864A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latin typeface="Montserrat" pitchFamily="2" charset="77"/>
              </a:rPr>
              <a:t>NODO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AECE00E-33EB-9440-B748-F453290F7E22}"/>
              </a:ext>
            </a:extLst>
          </p:cNvPr>
          <p:cNvSpPr/>
          <p:nvPr/>
        </p:nvSpPr>
        <p:spPr>
          <a:xfrm>
            <a:off x="6146406" y="6237312"/>
            <a:ext cx="1029714" cy="395147"/>
          </a:xfrm>
          <a:prstGeom prst="rect">
            <a:avLst/>
          </a:prstGeom>
          <a:solidFill>
            <a:srgbClr val="864A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latin typeface="Montserrat" pitchFamily="2" charset="77"/>
              </a:rPr>
              <a:t>NODO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079D604B-BCF7-BE45-AD8F-0D42E65E0D5F}"/>
              </a:ext>
            </a:extLst>
          </p:cNvPr>
          <p:cNvSpPr/>
          <p:nvPr/>
        </p:nvSpPr>
        <p:spPr>
          <a:xfrm>
            <a:off x="9120336" y="3506177"/>
            <a:ext cx="1296144" cy="210855"/>
          </a:xfrm>
          <a:prstGeom prst="rect">
            <a:avLst/>
          </a:prstGeom>
          <a:solidFill>
            <a:srgbClr val="691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>
                <a:latin typeface="Montserrat" pitchFamily="2" charset="77"/>
              </a:rPr>
              <a:t>LUNA ALTA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5FE28667-5AE9-1540-A933-99D0B168253E}"/>
              </a:ext>
            </a:extLst>
          </p:cNvPr>
          <p:cNvSpPr/>
          <p:nvPr/>
        </p:nvSpPr>
        <p:spPr>
          <a:xfrm>
            <a:off x="3503712" y="3525346"/>
            <a:ext cx="1425758" cy="191686"/>
          </a:xfrm>
          <a:prstGeom prst="rect">
            <a:avLst/>
          </a:prstGeom>
          <a:solidFill>
            <a:srgbClr val="691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>
                <a:latin typeface="Montserrat" pitchFamily="2" charset="77"/>
              </a:rPr>
              <a:t>LUNA ALTA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8AC92320-AB94-E342-80E3-986EB8665FCF}"/>
              </a:ext>
            </a:extLst>
          </p:cNvPr>
          <p:cNvSpPr/>
          <p:nvPr/>
        </p:nvSpPr>
        <p:spPr>
          <a:xfrm>
            <a:off x="1747888" y="4456212"/>
            <a:ext cx="1334401" cy="16887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>
                <a:latin typeface="Montserrat" pitchFamily="2" charset="77"/>
              </a:rPr>
              <a:t>LUNA  BAJA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0A906F6B-8D2A-C347-980F-76C005ED8C11}"/>
              </a:ext>
            </a:extLst>
          </p:cNvPr>
          <p:cNvSpPr/>
          <p:nvPr/>
        </p:nvSpPr>
        <p:spPr>
          <a:xfrm>
            <a:off x="7398927" y="4429910"/>
            <a:ext cx="1289361" cy="1951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>
                <a:latin typeface="Montserrat" pitchFamily="2" charset="77"/>
              </a:rPr>
              <a:t>LUNA  BAJA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AC5D6B48-5131-AE43-84D8-62BD2E8997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5137"/>
            <a:ext cx="1452282" cy="96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0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650A654-34E8-4FA9-B578-E24568D71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281"/>
            <a:ext cx="12192000" cy="6667501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C36E7CD-A159-2041-91D0-BD66E191B0C5}"/>
              </a:ext>
            </a:extLst>
          </p:cNvPr>
          <p:cNvSpPr/>
          <p:nvPr/>
        </p:nvSpPr>
        <p:spPr>
          <a:xfrm>
            <a:off x="0" y="-9560"/>
            <a:ext cx="7129504" cy="959841"/>
          </a:xfrm>
          <a:prstGeom prst="rect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E40BF93-2519-F54C-AF2B-5C95AC414C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8927" y="137347"/>
            <a:ext cx="4558875" cy="61829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7F3F2B7-5B44-6F4A-BAD4-19796FC120C4}"/>
              </a:ext>
            </a:extLst>
          </p:cNvPr>
          <p:cNvSpPr txBox="1"/>
          <p:nvPr/>
        </p:nvSpPr>
        <p:spPr>
          <a:xfrm>
            <a:off x="767408" y="298890"/>
            <a:ext cx="4927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TIPOS DE ECLIPSES SOLARES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6C1B058-5370-E04A-98B0-E0FA1AFC9E02}"/>
              </a:ext>
            </a:extLst>
          </p:cNvPr>
          <p:cNvSpPr/>
          <p:nvPr/>
        </p:nvSpPr>
        <p:spPr>
          <a:xfrm>
            <a:off x="-312712" y="5445224"/>
            <a:ext cx="13177464" cy="24482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23C3487-1483-F44C-8BCB-7C4D16101129}"/>
              </a:ext>
            </a:extLst>
          </p:cNvPr>
          <p:cNvSpPr/>
          <p:nvPr/>
        </p:nvSpPr>
        <p:spPr>
          <a:xfrm>
            <a:off x="966721" y="5590981"/>
            <a:ext cx="2412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Montserrat" pitchFamily="2" charset="77"/>
              </a:rPr>
              <a:t>PARCIAL </a:t>
            </a:r>
            <a:endParaRPr lang="es-MX" sz="3600" dirty="0">
              <a:latin typeface="Montserrat" pitchFamily="2" charset="77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FE73959-4247-9141-B3DA-EE00AF04BF64}"/>
              </a:ext>
            </a:extLst>
          </p:cNvPr>
          <p:cNvSpPr/>
          <p:nvPr/>
        </p:nvSpPr>
        <p:spPr>
          <a:xfrm>
            <a:off x="4923452" y="5590981"/>
            <a:ext cx="22060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Montserrat" pitchFamily="2" charset="77"/>
              </a:rPr>
              <a:t>ANULAR</a:t>
            </a:r>
            <a:endParaRPr lang="es-MX" sz="3600" dirty="0">
              <a:latin typeface="Montserrat" pitchFamily="2" charset="77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324B733-6BE9-E346-8CA5-071A953698FC}"/>
              </a:ext>
            </a:extLst>
          </p:cNvPr>
          <p:cNvSpPr/>
          <p:nvPr/>
        </p:nvSpPr>
        <p:spPr>
          <a:xfrm>
            <a:off x="8738844" y="5590981"/>
            <a:ext cx="18790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Montserrat" pitchFamily="2" charset="77"/>
              </a:rPr>
              <a:t>TOTAL </a:t>
            </a:r>
            <a:endParaRPr lang="es-MX" sz="36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19812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39A0FB5-0930-4811-9A33-5099FED78E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6688" y="980728"/>
            <a:ext cx="8605082" cy="4847659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D5B0458-C9F7-4EFB-ACDC-DD774294C1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297" y="980728"/>
            <a:ext cx="3617656" cy="484765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51EE511-8B12-184F-BDA7-619154E0880D}"/>
              </a:ext>
            </a:extLst>
          </p:cNvPr>
          <p:cNvSpPr/>
          <p:nvPr/>
        </p:nvSpPr>
        <p:spPr>
          <a:xfrm>
            <a:off x="0" y="-9560"/>
            <a:ext cx="7129504" cy="959841"/>
          </a:xfrm>
          <a:prstGeom prst="rect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64DAA56-2A8E-E94A-B9F7-1EDED645A0B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8927" y="137347"/>
            <a:ext cx="4558875" cy="61829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5CD35D1-E5D7-2042-9767-5F7BA8568F84}"/>
              </a:ext>
            </a:extLst>
          </p:cNvPr>
          <p:cNvSpPr/>
          <p:nvPr/>
        </p:nvSpPr>
        <p:spPr>
          <a:xfrm>
            <a:off x="1158866" y="239527"/>
            <a:ext cx="4113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solidFill>
                  <a:srgbClr val="FFFFFF"/>
                </a:solidFill>
                <a:latin typeface="Montserrat" panose="00000500000000000000" pitchFamily="2" charset="0"/>
                <a:ea typeface="Noto Sans CJK SC" pitchFamily="2"/>
                <a:cs typeface="Noto Sans CJK SC" pitchFamily="2"/>
              </a:rPr>
              <a:t>14 DE OCTUBRE DE 2023</a:t>
            </a:r>
            <a:endParaRPr lang="es-MX" sz="24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E67F001-BAB7-7045-95BE-5A8D841A7B5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5137"/>
            <a:ext cx="1452282" cy="9627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AB7ECF1-C73F-46CA-AA98-2E22971F0219}"/>
              </a:ext>
            </a:extLst>
          </p:cNvPr>
          <p:cNvSpPr txBox="1"/>
          <p:nvPr/>
        </p:nvSpPr>
        <p:spPr>
          <a:xfrm>
            <a:off x="212771" y="980859"/>
            <a:ext cx="1176645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000" dirty="0">
              <a:latin typeface="Montserrat" panose="00000500000000000000" pitchFamily="2" charset="0"/>
            </a:endParaRPr>
          </a:p>
          <a:p>
            <a:r>
              <a:rPr lang="es-MX" sz="2000" b="1" dirty="0">
                <a:latin typeface="Montserrat" panose="00000500000000000000" pitchFamily="2" charset="0"/>
              </a:rPr>
              <a:t>CONTEMPLACIÓN Y REGISTRO (DESDE ANAXÁGORAS 428 ADEC)</a:t>
            </a:r>
          </a:p>
          <a:p>
            <a:endParaRPr lang="es-MX" sz="2000" dirty="0">
              <a:latin typeface="Montserrat" panose="00000500000000000000" pitchFamily="2" charset="0"/>
            </a:endParaRPr>
          </a:p>
          <a:p>
            <a:r>
              <a:rPr lang="es-MX" sz="2000" b="1" dirty="0">
                <a:latin typeface="Montserrat" panose="00000500000000000000" pitchFamily="2" charset="0"/>
              </a:rPr>
              <a:t>MÉTODOS MODERNOS INCLUYEN COMO VARIABLES:</a:t>
            </a:r>
          </a:p>
          <a:p>
            <a:endParaRPr lang="es-MX" sz="20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DISTANCIA ENTRE TIERRA Y SOL: ES VARIABLE PORQUE LA ÓRBITA ES UNA ELIPSE</a:t>
            </a:r>
          </a:p>
          <a:p>
            <a:r>
              <a:rPr lang="es-MX" sz="2000" dirty="0">
                <a:latin typeface="Montserrat" panose="00000500000000000000" pitchFamily="2" charset="0"/>
              </a:rPr>
              <a:t>                                                 147.1 - 152.1 MILLONES DE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DISTANCIA LUNA TIERRA: ES VARIABLE 363,000 – 406,000KM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RADIO LUNAR: 1737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RADIO SOLAR: 700,000 KM</a:t>
            </a:r>
          </a:p>
          <a:p>
            <a:endParaRPr lang="es-MX" sz="20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INCLINACIÓN ENTRE PLANO DE LA ÓRBITA LUNAR Y EL DE LA ÓRBITA TERRESTRE: 5 GRADOS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INCLINACIÓN DEL EJE DE ROTACIÓN DE LA TIERRA 23.5 GRADOS</a:t>
            </a:r>
          </a:p>
          <a:p>
            <a:endParaRPr lang="es-MX" sz="20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LEYES DE GRAVITACIÓN UNIVERSAL Y LEYES DE MOVIMIENTO PLANETARIO</a:t>
            </a:r>
          </a:p>
          <a:p>
            <a:r>
              <a:rPr lang="es-MX" sz="2000" dirty="0">
                <a:latin typeface="Montserrat" panose="00000500000000000000" pitchFamily="2" charset="0"/>
              </a:rPr>
              <a:t>      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52AA615-5F15-BD40-A45E-62A1FB381632}"/>
              </a:ext>
            </a:extLst>
          </p:cNvPr>
          <p:cNvSpPr/>
          <p:nvPr/>
        </p:nvSpPr>
        <p:spPr>
          <a:xfrm>
            <a:off x="0" y="-9560"/>
            <a:ext cx="7129504" cy="959841"/>
          </a:xfrm>
          <a:prstGeom prst="rect">
            <a:avLst/>
          </a:prstGeom>
          <a:solidFill>
            <a:srgbClr val="6E1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10F4C0-E2CF-4246-A09F-F8D1155A6F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8927" y="137347"/>
            <a:ext cx="4558875" cy="61829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4B9647B-A722-C342-9B94-45557F29BF29}"/>
              </a:ext>
            </a:extLst>
          </p:cNvPr>
          <p:cNvSpPr/>
          <p:nvPr/>
        </p:nvSpPr>
        <p:spPr>
          <a:xfrm>
            <a:off x="812235" y="215660"/>
            <a:ext cx="5505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PREDICCIONES DE LOS ECLIPSES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C74B028-8574-F042-A726-C318E27B5F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5137"/>
            <a:ext cx="1452282" cy="96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33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B5B6F25-1D29-4791-A1A9-7215B44C4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90" y="116632"/>
            <a:ext cx="10617038" cy="530851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49142B3-6AF9-43F2-BDEA-0BFA355BA65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719736" y="4940822"/>
            <a:ext cx="3888432" cy="19171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351A647-8124-C54B-B92F-46F78392038A}"/>
              </a:ext>
            </a:extLst>
          </p:cNvPr>
          <p:cNvSpPr/>
          <p:nvPr/>
        </p:nvSpPr>
        <p:spPr>
          <a:xfrm>
            <a:off x="3991837" y="313416"/>
            <a:ext cx="3096344" cy="646331"/>
          </a:xfrm>
          <a:prstGeom prst="rect">
            <a:avLst/>
          </a:prstGeom>
          <a:solidFill>
            <a:srgbClr val="864AA2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Montserrat" pitchFamily="2" charset="77"/>
              </a:rPr>
              <a:t>FOTÓSFERA </a:t>
            </a:r>
            <a:endParaRPr lang="es-MX" sz="3600" dirty="0">
              <a:latin typeface="Montserrat" pitchFamily="2" charset="77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6A26BE4-0539-0944-8B83-F6D16FA9BB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5137"/>
            <a:ext cx="1452282" cy="962764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550F5113-747A-7145-8DE3-1E579CEB75B4}"/>
              </a:ext>
            </a:extLst>
          </p:cNvPr>
          <p:cNvSpPr/>
          <p:nvPr/>
        </p:nvSpPr>
        <p:spPr>
          <a:xfrm>
            <a:off x="7263594" y="962836"/>
            <a:ext cx="3332964" cy="1200329"/>
          </a:xfrm>
          <a:prstGeom prst="rect">
            <a:avLst/>
          </a:prstGeom>
          <a:solidFill>
            <a:srgbClr val="864AA2"/>
          </a:solidFill>
        </p:spPr>
        <p:txBody>
          <a:bodyPr wrap="non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Montserrat" pitchFamily="2" charset="77"/>
              </a:rPr>
              <a:t>ZONA </a:t>
            </a:r>
          </a:p>
          <a:p>
            <a:pPr algn="ctr"/>
            <a:r>
              <a:rPr lang="es-MX" sz="3600" b="1" dirty="0">
                <a:solidFill>
                  <a:schemeClr val="bg1"/>
                </a:solidFill>
                <a:latin typeface="Montserrat" pitchFamily="2" charset="77"/>
              </a:rPr>
              <a:t>CONVECTIVA</a:t>
            </a:r>
            <a:endParaRPr lang="es-MX" sz="3600" dirty="0">
              <a:latin typeface="Montserrat" pitchFamily="2" charset="77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901C17E-C2BD-C44B-9781-E70797DA0213}"/>
              </a:ext>
            </a:extLst>
          </p:cNvPr>
          <p:cNvSpPr/>
          <p:nvPr/>
        </p:nvSpPr>
        <p:spPr>
          <a:xfrm>
            <a:off x="7757038" y="2593828"/>
            <a:ext cx="3091490" cy="1200329"/>
          </a:xfrm>
          <a:prstGeom prst="rect">
            <a:avLst/>
          </a:prstGeom>
          <a:solidFill>
            <a:srgbClr val="864AA2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Montserrat" pitchFamily="2" charset="77"/>
              </a:rPr>
              <a:t>ZONA RADIANTE</a:t>
            </a:r>
            <a:endParaRPr lang="es-MX" sz="3600" dirty="0">
              <a:latin typeface="Montserrat" pitchFamily="2" charset="77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69BEE6B-C9A0-3A42-B32D-85E75661F4D2}"/>
              </a:ext>
            </a:extLst>
          </p:cNvPr>
          <p:cNvSpPr/>
          <p:nvPr/>
        </p:nvSpPr>
        <p:spPr>
          <a:xfrm>
            <a:off x="8487730" y="4302208"/>
            <a:ext cx="2360798" cy="646331"/>
          </a:xfrm>
          <a:prstGeom prst="rect">
            <a:avLst/>
          </a:prstGeom>
          <a:solidFill>
            <a:srgbClr val="864AA2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Montserrat" pitchFamily="2" charset="77"/>
              </a:rPr>
              <a:t>NÚCLEO</a:t>
            </a:r>
            <a:endParaRPr lang="es-MX" sz="3600" dirty="0">
              <a:latin typeface="Montserrat" pitchFamily="2" charset="77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CFADB90-3114-E84C-B536-ED0F5E2AE686}"/>
              </a:ext>
            </a:extLst>
          </p:cNvPr>
          <p:cNvSpPr/>
          <p:nvPr/>
        </p:nvSpPr>
        <p:spPr>
          <a:xfrm>
            <a:off x="579190" y="4531745"/>
            <a:ext cx="2520280" cy="646331"/>
          </a:xfrm>
          <a:prstGeom prst="rect">
            <a:avLst/>
          </a:prstGeom>
          <a:solidFill>
            <a:srgbClr val="864AA2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Montserrat" pitchFamily="2" charset="77"/>
              </a:rPr>
              <a:t>CORONA </a:t>
            </a:r>
            <a:endParaRPr lang="es-MX" sz="3600" dirty="0">
              <a:latin typeface="Montserrat" pitchFamily="2" charset="77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98A1A72-8071-7342-80D6-0E464E47E41C}"/>
              </a:ext>
            </a:extLst>
          </p:cNvPr>
          <p:cNvSpPr/>
          <p:nvPr/>
        </p:nvSpPr>
        <p:spPr>
          <a:xfrm>
            <a:off x="350826" y="1239834"/>
            <a:ext cx="3671226" cy="646331"/>
          </a:xfrm>
          <a:prstGeom prst="rect">
            <a:avLst/>
          </a:prstGeom>
          <a:solidFill>
            <a:srgbClr val="864AA2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Montserrat" pitchFamily="2" charset="77"/>
              </a:rPr>
              <a:t>CROMÓSFERA </a:t>
            </a:r>
            <a:endParaRPr lang="es-MX" sz="36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24306395"/>
      </p:ext>
    </p:extLst>
  </p:cSld>
  <p:clrMapOvr>
    <a:masterClrMapping/>
  </p:clrMapOvr>
</p:sld>
</file>

<file path=ppt/theme/theme1.xml><?xml version="1.0" encoding="utf-8"?>
<a:theme xmlns:a="http://schemas.openxmlformats.org/drawingml/2006/main" name="Predeterminado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Presentación en blanco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62628</TotalTime>
  <Words>277</Words>
  <Application>Microsoft Macintosh PowerPoint</Application>
  <PresentationFormat>Panorámica</PresentationFormat>
  <Paragraphs>77</Paragraphs>
  <Slides>16</Slides>
  <Notes>5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16</vt:i4>
      </vt:variant>
    </vt:vector>
  </HeadingPairs>
  <TitlesOfParts>
    <vt:vector size="28" baseType="lpstr">
      <vt:lpstr>Arial Unicode MS</vt:lpstr>
      <vt:lpstr>Arial</vt:lpstr>
      <vt:lpstr>Calibri</vt:lpstr>
      <vt:lpstr>Calibri Light</vt:lpstr>
      <vt:lpstr>DejaVu Sans</vt:lpstr>
      <vt:lpstr>Montserrat</vt:lpstr>
      <vt:lpstr>Montserrat SemiBold</vt:lpstr>
      <vt:lpstr>Noto Sans CJK SC</vt:lpstr>
      <vt:lpstr>Times New Roman</vt:lpstr>
      <vt:lpstr>Predeterminado</vt:lpstr>
      <vt:lpstr>2_Presentación en blanco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Miguel-Chavez</dc:creator>
  <cp:lastModifiedBy>Horacio Tonatiuh Chavira Cruz</cp:lastModifiedBy>
  <cp:revision>180</cp:revision>
  <dcterms:created xsi:type="dcterms:W3CDTF">2021-06-24T02:51:23Z</dcterms:created>
  <dcterms:modified xsi:type="dcterms:W3CDTF">2024-04-05T08:19:28Z</dcterms:modified>
</cp:coreProperties>
</file>